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1" r:id="rId2"/>
  </p:sldMasterIdLst>
  <p:notesMasterIdLst>
    <p:notesMasterId r:id="rId24"/>
  </p:notesMasterIdLst>
  <p:handoutMasterIdLst>
    <p:handoutMasterId r:id="rId25"/>
  </p:handoutMasterIdLst>
  <p:sldIdLst>
    <p:sldId id="2643" r:id="rId3"/>
    <p:sldId id="2645" r:id="rId4"/>
    <p:sldId id="288" r:id="rId5"/>
    <p:sldId id="341" r:id="rId6"/>
    <p:sldId id="342" r:id="rId7"/>
    <p:sldId id="297" r:id="rId8"/>
    <p:sldId id="290" r:id="rId9"/>
    <p:sldId id="2648" r:id="rId10"/>
    <p:sldId id="2649" r:id="rId11"/>
    <p:sldId id="2650" r:id="rId12"/>
    <p:sldId id="2652" r:id="rId13"/>
    <p:sldId id="2651" r:id="rId14"/>
    <p:sldId id="2653" r:id="rId15"/>
    <p:sldId id="2658" r:id="rId16"/>
    <p:sldId id="2657" r:id="rId17"/>
    <p:sldId id="2656" r:id="rId18"/>
    <p:sldId id="2655" r:id="rId19"/>
    <p:sldId id="2654" r:id="rId20"/>
    <p:sldId id="2659" r:id="rId21"/>
    <p:sldId id="291" r:id="rId22"/>
    <p:sldId id="2646" r:id="rId23"/>
  </p:sldIdLst>
  <p:sldSz cx="12192000" cy="6858000"/>
  <p:notesSz cx="6858000" cy="9144000"/>
  <p:embeddedFontLst>
    <p:embeddedFont>
      <p:font typeface="A思源黑体—06" panose="02010600030101010101" charset="-122"/>
      <p:bold r:id="rId26"/>
    </p:embeddedFont>
    <p:embeddedFont>
      <p:font typeface="等线" panose="02010600030101010101" pitchFamily="2" charset="-122"/>
      <p:regular r:id="rId27"/>
      <p:bold r:id="rId28"/>
    </p:embeddedFont>
    <p:embeddedFont>
      <p:font typeface="黑体" panose="02010609060101010101" pitchFamily="49" charset="-122"/>
      <p:regular r:id="rId29"/>
    </p:embeddedFont>
    <p:embeddedFont>
      <p:font typeface="Calibri" panose="020F0502020204030204" pitchFamily="34" charset="0"/>
      <p:regular r:id="rId30"/>
      <p:bold r:id="rId31"/>
      <p:italic r:id="rId32"/>
      <p:boldItalic r:id="rId33"/>
    </p:embeddedFont>
    <p:embeddedFont>
      <p:font typeface="Verdana" panose="020B0604030504040204" pitchFamily="34" charset="0"/>
      <p:regular r:id="rId34"/>
      <p:bold r:id="rId35"/>
      <p:italic r:id="rId36"/>
      <p:boldItalic r:id="rId37"/>
    </p:embeddedFont>
  </p:embeddedFontLst>
  <p:custDataLst>
    <p:tags r:id="rId3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8E9D6"/>
    <a:srgbClr val="58395F"/>
    <a:srgbClr val="070D32"/>
    <a:srgbClr val="263061"/>
    <a:srgbClr val="537EDA"/>
    <a:srgbClr val="C99749"/>
    <a:srgbClr val="347692"/>
    <a:srgbClr val="D6D6D6"/>
    <a:srgbClr val="F2DF7D"/>
    <a:srgbClr val="ADBD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92" autoAdjust="0"/>
    <p:restoredTop sz="94980" autoAdjust="0"/>
  </p:normalViewPr>
  <p:slideViewPr>
    <p:cSldViewPr snapToGrid="0">
      <p:cViewPr varScale="1">
        <p:scale>
          <a:sx n="44" d="100"/>
          <a:sy n="44" d="100"/>
        </p:scale>
        <p:origin x="48" y="236"/>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55" d="100"/>
          <a:sy n="55" d="100"/>
        </p:scale>
        <p:origin x="288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9.fntdata"/><Relationship Id="rId42"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4C782539-131F-4A3D-B988-A6D9B631C4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093D11CE-7DFF-47F7-9C95-E018086212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D4B07AD-EFAE-4FDF-90D1-D6EE763B3518}" type="datetimeFigureOut">
              <a:rPr lang="zh-CN" altLang="en-US" smtClean="0"/>
              <a:t>2019/11/24</a:t>
            </a:fld>
            <a:endParaRPr lang="zh-CN" altLang="en-US"/>
          </a:p>
        </p:txBody>
      </p:sp>
      <p:sp>
        <p:nvSpPr>
          <p:cNvPr id="4" name="页脚占位符 3">
            <a:extLst>
              <a:ext uri="{FF2B5EF4-FFF2-40B4-BE49-F238E27FC236}">
                <a16:creationId xmlns:a16="http://schemas.microsoft.com/office/drawing/2014/main" id="{DD62E559-E119-4518-BF92-7CB812D6708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724715C5-A73D-4D99-8501-BFC970B3213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CDCE46-659D-49AC-96B2-0D3F40215795}" type="slidenum">
              <a:rPr lang="zh-CN" altLang="en-US" smtClean="0"/>
              <a:t>‹#›</a:t>
            </a:fld>
            <a:endParaRPr lang="zh-CN" altLang="en-US"/>
          </a:p>
        </p:txBody>
      </p:sp>
    </p:spTree>
    <p:extLst>
      <p:ext uri="{BB962C8B-B14F-4D97-AF65-F5344CB8AC3E}">
        <p14:creationId xmlns:p14="http://schemas.microsoft.com/office/powerpoint/2010/main" val="401921399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g>
</file>

<file path=ppt/media/image12.jp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Light" panose="020B0300000000000000" pitchFamily="34" charset="-122"/>
                <a:ea typeface="思源黑体 Light" panose="020B03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Light" panose="020B0300000000000000" pitchFamily="34" charset="-122"/>
                <a:ea typeface="思源黑体 Light" panose="020B0300000000000000" pitchFamily="34" charset="-122"/>
              </a:defRPr>
            </a:lvl1pPr>
          </a:lstStyle>
          <a:p>
            <a:fld id="{3780F324-55E9-4AF7-8786-DF6AE2F6E988}" type="datetimeFigureOut">
              <a:rPr lang="zh-CN" altLang="en-US" smtClean="0"/>
              <a:pPr/>
              <a:t>2019/11/24</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Light" panose="020B0300000000000000" pitchFamily="34" charset="-122"/>
                <a:ea typeface="思源黑体 Light" panose="020B03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Light" panose="020B0300000000000000" pitchFamily="34" charset="-122"/>
                <a:ea typeface="思源黑体 Light" panose="020B0300000000000000" pitchFamily="34" charset="-122"/>
              </a:defRPr>
            </a:lvl1pPr>
          </a:lstStyle>
          <a:p>
            <a:fld id="{C0F2A6EB-9F69-4690-847A-BD7D4AC91AEC}" type="slidenum">
              <a:rPr lang="zh-CN" altLang="en-US" smtClean="0"/>
              <a:pPr/>
              <a:t>‹#›</a:t>
            </a:fld>
            <a:endParaRPr lang="zh-CN" altLang="en-US" dirty="0"/>
          </a:p>
        </p:txBody>
      </p:sp>
    </p:spTree>
    <p:extLst>
      <p:ext uri="{BB962C8B-B14F-4D97-AF65-F5344CB8AC3E}">
        <p14:creationId xmlns:p14="http://schemas.microsoft.com/office/powerpoint/2010/main" val="2754550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1pPr>
    <a:lvl2pPr marL="4572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2pPr>
    <a:lvl3pPr marL="9144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3pPr>
    <a:lvl4pPr marL="13716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4pPr>
    <a:lvl5pPr marL="18288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41818137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D675E2B-14B0-4B50-B4FE-9A04F63FE770}"/>
              </a:ext>
            </a:extLst>
          </p:cNvPr>
          <p:cNvSpPr txBox="1"/>
          <p:nvPr userDrawn="1"/>
        </p:nvSpPr>
        <p:spPr>
          <a:xfrm>
            <a:off x="471488" y="471488"/>
            <a:ext cx="5043487" cy="830997"/>
          </a:xfrm>
          <a:prstGeom prst="rect">
            <a:avLst/>
          </a:prstGeom>
          <a:noFill/>
        </p:spPr>
        <p:txBody>
          <a:bodyPr wrap="square" rtlCol="0">
            <a:spAutoFit/>
          </a:bodyPr>
          <a:lstStyle/>
          <a:p>
            <a:endParaRPr lang="zh-CN" altLang="en-US" sz="4800" dirty="0">
              <a:solidFill>
                <a:schemeClr val="bg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8484401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5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3E17BA-05F6-4C89-A308-F4E20A7DF380}"/>
              </a:ext>
            </a:extLst>
          </p:cNvPr>
          <p:cNvSpPr>
            <a:spLocks noGrp="1"/>
          </p:cNvSpPr>
          <p:nvPr>
            <p:ph type="title"/>
          </p:nvPr>
        </p:nvSpPr>
        <p:spPr>
          <a:xfrm>
            <a:off x="609600" y="275167"/>
            <a:ext cx="10972800" cy="1143000"/>
          </a:xfrm>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98A898F5-9651-4F0F-AC0E-11A02786E033}"/>
              </a:ext>
            </a:extLst>
          </p:cNvPr>
          <p:cNvSpPr>
            <a:spLocks noGrp="1" noChangeArrowheads="1"/>
          </p:cNvSpPr>
          <p:nvPr>
            <p:ph type="dt" sz="half" idx="10"/>
          </p:nvPr>
        </p:nvSpPr>
        <p:spPr>
          <a:ln/>
        </p:spPr>
        <p:txBody>
          <a:bodyPr/>
          <a:lstStyle>
            <a:lvl1pPr>
              <a:defRPr/>
            </a:lvl1pPr>
          </a:lstStyle>
          <a:p>
            <a:pPr>
              <a:defRPr/>
            </a:pPr>
            <a:fld id="{F1DB712C-08DF-4FFC-BBEF-1CB266133D91}" type="datetime1">
              <a:rPr lang="zh-CN" altLang="en-US"/>
              <a:pPr>
                <a:defRPr/>
              </a:pPr>
              <a:t>2019/11/24</a:t>
            </a:fld>
            <a:endParaRPr lang="zh-CN" altLang="en-US" sz="2400">
              <a:solidFill>
                <a:schemeClr val="tx1"/>
              </a:solidFill>
            </a:endParaRPr>
          </a:p>
        </p:txBody>
      </p:sp>
      <p:sp>
        <p:nvSpPr>
          <p:cNvPr id="4" name="页脚占位符 4">
            <a:extLst>
              <a:ext uri="{FF2B5EF4-FFF2-40B4-BE49-F238E27FC236}">
                <a16:creationId xmlns:a16="http://schemas.microsoft.com/office/drawing/2014/main" id="{B7FFF137-8A1E-4183-9080-DFED6AC25E16}"/>
              </a:ext>
            </a:extLst>
          </p:cNvPr>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a:extLst>
              <a:ext uri="{FF2B5EF4-FFF2-40B4-BE49-F238E27FC236}">
                <a16:creationId xmlns:a16="http://schemas.microsoft.com/office/drawing/2014/main" id="{21D30DB8-7AAE-4ED1-8860-9B40F72B769E}"/>
              </a:ext>
            </a:extLst>
          </p:cNvPr>
          <p:cNvSpPr>
            <a:spLocks noGrp="1" noChangeArrowheads="1"/>
          </p:cNvSpPr>
          <p:nvPr>
            <p:ph type="sldNum" sz="quarter" idx="12"/>
          </p:nvPr>
        </p:nvSpPr>
        <p:spPr>
          <a:ln/>
        </p:spPr>
        <p:txBody>
          <a:bodyPr/>
          <a:lstStyle>
            <a:lvl1pPr>
              <a:defRPr/>
            </a:lvl1pPr>
          </a:lstStyle>
          <a:p>
            <a:pPr>
              <a:defRPr/>
            </a:pPr>
            <a:fld id="{0D45DD3D-2555-4F83-ABE6-20A489143839}" type="slidenum">
              <a:rPr lang="zh-CN" altLang="en-US"/>
              <a:pPr>
                <a:defRPr/>
              </a:pPr>
              <a:t>‹#›</a:t>
            </a:fld>
            <a:endParaRPr lang="zh-CN" altLang="en-US" sz="2400">
              <a:solidFill>
                <a:schemeClr val="tx1"/>
              </a:solidFill>
            </a:endParaRPr>
          </a:p>
        </p:txBody>
      </p:sp>
    </p:spTree>
    <p:extLst>
      <p:ext uri="{BB962C8B-B14F-4D97-AF65-F5344CB8AC3E}">
        <p14:creationId xmlns:p14="http://schemas.microsoft.com/office/powerpoint/2010/main" val="2964309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6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3E17BA-05F6-4C89-A308-F4E20A7DF380}"/>
              </a:ext>
            </a:extLst>
          </p:cNvPr>
          <p:cNvSpPr>
            <a:spLocks noGrp="1"/>
          </p:cNvSpPr>
          <p:nvPr>
            <p:ph type="title"/>
          </p:nvPr>
        </p:nvSpPr>
        <p:spPr>
          <a:xfrm>
            <a:off x="609600" y="275167"/>
            <a:ext cx="10972800" cy="1143000"/>
          </a:xfrm>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98A898F5-9651-4F0F-AC0E-11A02786E033}"/>
              </a:ext>
            </a:extLst>
          </p:cNvPr>
          <p:cNvSpPr>
            <a:spLocks noGrp="1" noChangeArrowheads="1"/>
          </p:cNvSpPr>
          <p:nvPr>
            <p:ph type="dt" sz="half" idx="10"/>
          </p:nvPr>
        </p:nvSpPr>
        <p:spPr>
          <a:ln/>
        </p:spPr>
        <p:txBody>
          <a:bodyPr/>
          <a:lstStyle>
            <a:lvl1pPr>
              <a:defRPr/>
            </a:lvl1pPr>
          </a:lstStyle>
          <a:p>
            <a:pPr>
              <a:defRPr/>
            </a:pPr>
            <a:fld id="{F1DB712C-08DF-4FFC-BBEF-1CB266133D91}" type="datetime1">
              <a:rPr lang="zh-CN" altLang="en-US"/>
              <a:pPr>
                <a:defRPr/>
              </a:pPr>
              <a:t>2019/11/24</a:t>
            </a:fld>
            <a:endParaRPr lang="zh-CN" altLang="en-US" sz="2400">
              <a:solidFill>
                <a:schemeClr val="tx1"/>
              </a:solidFill>
            </a:endParaRPr>
          </a:p>
        </p:txBody>
      </p:sp>
      <p:sp>
        <p:nvSpPr>
          <p:cNvPr id="4" name="页脚占位符 4">
            <a:extLst>
              <a:ext uri="{FF2B5EF4-FFF2-40B4-BE49-F238E27FC236}">
                <a16:creationId xmlns:a16="http://schemas.microsoft.com/office/drawing/2014/main" id="{B7FFF137-8A1E-4183-9080-DFED6AC25E16}"/>
              </a:ext>
            </a:extLst>
          </p:cNvPr>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a:extLst>
              <a:ext uri="{FF2B5EF4-FFF2-40B4-BE49-F238E27FC236}">
                <a16:creationId xmlns:a16="http://schemas.microsoft.com/office/drawing/2014/main" id="{21D30DB8-7AAE-4ED1-8860-9B40F72B769E}"/>
              </a:ext>
            </a:extLst>
          </p:cNvPr>
          <p:cNvSpPr>
            <a:spLocks noGrp="1" noChangeArrowheads="1"/>
          </p:cNvSpPr>
          <p:nvPr>
            <p:ph type="sldNum" sz="quarter" idx="12"/>
          </p:nvPr>
        </p:nvSpPr>
        <p:spPr>
          <a:ln/>
        </p:spPr>
        <p:txBody>
          <a:bodyPr/>
          <a:lstStyle>
            <a:lvl1pPr>
              <a:defRPr/>
            </a:lvl1pPr>
          </a:lstStyle>
          <a:p>
            <a:pPr>
              <a:defRPr/>
            </a:pPr>
            <a:fld id="{0D45DD3D-2555-4F83-ABE6-20A489143839}" type="slidenum">
              <a:rPr lang="zh-CN" altLang="en-US"/>
              <a:pPr>
                <a:defRPr/>
              </a:pPr>
              <a:t>‹#›</a:t>
            </a:fld>
            <a:endParaRPr lang="zh-CN" altLang="en-US" sz="2400">
              <a:solidFill>
                <a:schemeClr val="tx1"/>
              </a:solidFill>
            </a:endParaRPr>
          </a:p>
        </p:txBody>
      </p:sp>
    </p:spTree>
    <p:extLst>
      <p:ext uri="{BB962C8B-B14F-4D97-AF65-F5344CB8AC3E}">
        <p14:creationId xmlns:p14="http://schemas.microsoft.com/office/powerpoint/2010/main" val="9193886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57BDAA-4485-45C2-A0B7-3A574087EA6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6B781A8-0FD5-41A4-AE66-3EBC2E649C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77182436-E532-4D1B-82DA-6BD945726DEA}"/>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0CE0942C-3570-4ED8-8264-0200C114E70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329DA42-B753-4EDE-A8B3-8A8323E38923}"/>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7288348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A34C6B-9DCC-46E0-868C-B196C6B52AC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7F43159-4244-4B19-9B69-C09EB21E31C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6EF27ED-9047-415A-A1E2-92A4C61C1C33}"/>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C2E7A685-E894-4716-A5DC-8266F64CC00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EE057D-C4DB-494D-8336-F7E5486AE946}"/>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6519744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ACE2F7-CBB6-48A9-87A8-6B240AA4C5A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9862FF4-D789-4F16-924A-03642E2514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80538F1-07B0-4A50-9684-58B56AB97D6E}"/>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E8A301EA-70E4-41AA-969F-B795F83CD40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EE696C3-079D-498E-8D0F-A0D3D155F3A9}"/>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5845321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F3C39D-A12E-40AB-B52D-F37B62A1C85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3F307F7-30C9-4BBD-80C7-77018AF50B60}"/>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0BA8BEA-62A0-477C-A536-DFD022D855D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4AA7369-702E-4817-B0E2-F8A2AE3487E3}"/>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6" name="页脚占位符 5">
            <a:extLst>
              <a:ext uri="{FF2B5EF4-FFF2-40B4-BE49-F238E27FC236}">
                <a16:creationId xmlns:a16="http://schemas.microsoft.com/office/drawing/2014/main" id="{417B72B7-75A8-41E6-B8EA-0BFE48EF53B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91DB52A-CB01-43D4-9192-1A961953DB62}"/>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38276432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85F12F-7066-44A3-8EAB-F1626E42738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E5AB81E9-DC77-4B2C-883F-C460DF384A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03D0A7D-E270-4337-AC0D-B1DAF7A371E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CCBCE3F-0FBB-4CDC-9C95-F59B86247F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B5A3361-DDB5-4B18-9DFB-405BB561BDD1}"/>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8848F93-5968-40A2-83A5-218F7A101C7F}"/>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8" name="页脚占位符 7">
            <a:extLst>
              <a:ext uri="{FF2B5EF4-FFF2-40B4-BE49-F238E27FC236}">
                <a16:creationId xmlns:a16="http://schemas.microsoft.com/office/drawing/2014/main" id="{C796D408-19A1-4531-8DA5-639F1D8F548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10BB3DB-D403-4BC1-B490-5A1BC6D37F82}"/>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41332187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7695B8-BFBE-445F-A96D-5A152926F2C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65278E4-22C3-45D9-857A-918BD22ABB64}"/>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4" name="页脚占位符 3">
            <a:extLst>
              <a:ext uri="{FF2B5EF4-FFF2-40B4-BE49-F238E27FC236}">
                <a16:creationId xmlns:a16="http://schemas.microsoft.com/office/drawing/2014/main" id="{37EB5A03-8E64-4CBE-B489-6DCC4F91B3D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7D175854-D6CE-4066-B15B-F992DC88521D}"/>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945431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D667314-8DFD-4FB2-BA42-3B8D167EC04A}"/>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3" name="页脚占位符 2">
            <a:extLst>
              <a:ext uri="{FF2B5EF4-FFF2-40B4-BE49-F238E27FC236}">
                <a16:creationId xmlns:a16="http://schemas.microsoft.com/office/drawing/2014/main" id="{8B87FCB8-0A42-4E03-ACDF-B2F351448E6D}"/>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32BFFFE-343D-4E5B-97E7-D3DA7CD8AE03}"/>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27715026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8EB568-86BD-4DDE-A4AC-EBC7362E609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1C201C1-EC90-4DDF-8521-E4BD81B15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41DC80F-0729-4287-8748-85C0ABE22F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6445D9D-80BD-4E2B-86F2-25783CB2445C}"/>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6" name="页脚占位符 5">
            <a:extLst>
              <a:ext uri="{FF2B5EF4-FFF2-40B4-BE49-F238E27FC236}">
                <a16:creationId xmlns:a16="http://schemas.microsoft.com/office/drawing/2014/main" id="{F0135441-FD9C-40AF-BB5B-EA971175046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7638A43-23C9-4393-9A08-753844A428D6}"/>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1657035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B41DEC-E0C1-4104-B97A-2A70EB946906}"/>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154841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52A25B-6220-4044-AE76-E2F94FEC1FD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F80F3D7-10A6-44F3-A6C9-73E5B522C5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C09A6BF-D59F-480F-949A-E336252E16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D54BA0A-F99D-44A8-8B7C-8F71C600B2A0}"/>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6" name="页脚占位符 5">
            <a:extLst>
              <a:ext uri="{FF2B5EF4-FFF2-40B4-BE49-F238E27FC236}">
                <a16:creationId xmlns:a16="http://schemas.microsoft.com/office/drawing/2014/main" id="{803EA2F0-6D85-4144-8A39-F45085935FA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6313D06-7471-49FD-9D70-2E08788F8DE0}"/>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156676821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62F9F7-032B-45F0-8F5B-74CE16F31F4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F811BA7-FD72-452B-8379-EBA6F4E70ECA}"/>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1A795F7-CCFA-4EB6-B61C-4B032E347A1F}"/>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74747F17-753C-4A1E-A3E8-16986F64859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0CD0EF3-463C-46F7-B0DA-231B90BBAC5E}"/>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41574182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BDC7BA6-966E-4BBC-BA7C-ED1AB2990A9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54C2FA1-F434-495B-B73C-214E9CE4CE8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7A7A081-F6AB-455E-9AA8-7691DFB017C3}"/>
              </a:ext>
            </a:extLst>
          </p:cNvPr>
          <p:cNvSpPr>
            <a:spLocks noGrp="1"/>
          </p:cNvSpPr>
          <p:nvPr>
            <p:ph type="dt" sz="half" idx="10"/>
          </p:nvPr>
        </p:nvSpPr>
        <p:spPr/>
        <p:txBody>
          <a:body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73D25276-BCFD-4F6A-BBF4-3A2A1332A6C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46CF939-6D70-4A35-98DA-743145C78FE8}"/>
              </a:ext>
            </a:extLst>
          </p:cNvPr>
          <p:cNvSpPr>
            <a:spLocks noGrp="1"/>
          </p:cNvSpPr>
          <p:nvPr>
            <p:ph type="sldNum" sz="quarter" idx="12"/>
          </p:nvPr>
        </p:nvSpPr>
        <p:spPr/>
        <p:txBody>
          <a:body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3377046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3636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FEEACA9E-25C5-41D2-B907-3CDE6FE81ED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6199"/>
          <a:stretch/>
        </p:blipFill>
        <p:spPr>
          <a:xfrm>
            <a:off x="0" y="322"/>
            <a:ext cx="12192000" cy="6857678"/>
          </a:xfrm>
          <a:prstGeom prst="rect">
            <a:avLst/>
          </a:prstGeom>
        </p:spPr>
      </p:pic>
      <p:pic>
        <p:nvPicPr>
          <p:cNvPr id="3" name="图片 2">
            <a:extLst>
              <a:ext uri="{FF2B5EF4-FFF2-40B4-BE49-F238E27FC236}">
                <a16:creationId xmlns:a16="http://schemas.microsoft.com/office/drawing/2014/main" id="{353393C6-3172-4333-9A29-A685708D63EA}"/>
              </a:ext>
            </a:extLst>
          </p:cNvPr>
          <p:cNvPicPr>
            <a:picLocks noChangeAspect="1"/>
          </p:cNvPicPr>
          <p:nvPr userDrawn="1"/>
        </p:nvPicPr>
        <p:blipFill rotWithShape="1">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l="42802" t="5283" b="5279"/>
          <a:stretch/>
        </p:blipFill>
        <p:spPr>
          <a:xfrm>
            <a:off x="-68826" y="70607"/>
            <a:ext cx="1396181" cy="1227891"/>
          </a:xfrm>
          <a:custGeom>
            <a:avLst/>
            <a:gdLst>
              <a:gd name="connsiteX0" fmla="*/ 0 w 3712131"/>
              <a:gd name="connsiteY0" fmla="*/ 0 h 6857677"/>
              <a:gd name="connsiteX1" fmla="*/ 3712131 w 3712131"/>
              <a:gd name="connsiteY1" fmla="*/ 0 h 6857677"/>
              <a:gd name="connsiteX2" fmla="*/ 3712131 w 3712131"/>
              <a:gd name="connsiteY2" fmla="*/ 6857677 h 6857677"/>
              <a:gd name="connsiteX3" fmla="*/ 0 w 3712131"/>
              <a:gd name="connsiteY3" fmla="*/ 6857677 h 6857677"/>
            </a:gdLst>
            <a:ahLst/>
            <a:cxnLst>
              <a:cxn ang="0">
                <a:pos x="connsiteX0" y="connsiteY0"/>
              </a:cxn>
              <a:cxn ang="0">
                <a:pos x="connsiteX1" y="connsiteY1"/>
              </a:cxn>
              <a:cxn ang="0">
                <a:pos x="connsiteX2" y="connsiteY2"/>
              </a:cxn>
              <a:cxn ang="0">
                <a:pos x="connsiteX3" y="connsiteY3"/>
              </a:cxn>
            </a:cxnLst>
            <a:rect l="l" t="t" r="r" b="b"/>
            <a:pathLst>
              <a:path w="3712131" h="6857677">
                <a:moveTo>
                  <a:pt x="0" y="0"/>
                </a:moveTo>
                <a:lnTo>
                  <a:pt x="3712131" y="0"/>
                </a:lnTo>
                <a:lnTo>
                  <a:pt x="3712131" y="6857677"/>
                </a:lnTo>
                <a:lnTo>
                  <a:pt x="0" y="6857677"/>
                </a:lnTo>
                <a:close/>
              </a:path>
            </a:pathLst>
          </a:custGeom>
        </p:spPr>
      </p:pic>
      <p:sp>
        <p:nvSpPr>
          <p:cNvPr id="4" name="文本框 3">
            <a:extLst>
              <a:ext uri="{FF2B5EF4-FFF2-40B4-BE49-F238E27FC236}">
                <a16:creationId xmlns:a16="http://schemas.microsoft.com/office/drawing/2014/main" id="{9C8314F0-2146-41A6-AC7E-9BDD184B2EE3}"/>
              </a:ext>
            </a:extLst>
          </p:cNvPr>
          <p:cNvSpPr txBox="1"/>
          <p:nvPr userDrawn="1"/>
        </p:nvSpPr>
        <p:spPr>
          <a:xfrm>
            <a:off x="1396181" y="321494"/>
            <a:ext cx="162095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chemeClr val="bg1"/>
                </a:solidFill>
                <a:effectLst/>
                <a:uLnTx/>
                <a:uFillTx/>
                <a:latin typeface="A思源黑体—06" panose="020B0800000000000000" pitchFamily="34" charset="-122"/>
                <a:ea typeface="A思源黑体—06" panose="020B0800000000000000" pitchFamily="34" charset="-122"/>
              </a:rPr>
              <a:t>输入标题</a:t>
            </a:r>
          </a:p>
        </p:txBody>
      </p:sp>
      <p:sp>
        <p:nvSpPr>
          <p:cNvPr id="5" name="矩形 4">
            <a:extLst>
              <a:ext uri="{FF2B5EF4-FFF2-40B4-BE49-F238E27FC236}">
                <a16:creationId xmlns:a16="http://schemas.microsoft.com/office/drawing/2014/main" id="{504393CF-4B44-481B-9F62-0A04F3394697}"/>
              </a:ext>
            </a:extLst>
          </p:cNvPr>
          <p:cNvSpPr/>
          <p:nvPr userDrawn="1"/>
        </p:nvSpPr>
        <p:spPr>
          <a:xfrm>
            <a:off x="1396181" y="844714"/>
            <a:ext cx="3990195" cy="2616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schemeClr val="bg1"/>
                </a:solidFill>
                <a:effectLst/>
                <a:uLnTx/>
                <a:uFillTx/>
                <a:latin typeface="+mn-ea"/>
                <a:cs typeface="+mn-cs"/>
              </a:rPr>
              <a:t>TYPE YOUR CONTENT HERE, OR AFTER COPYING YOUR TEXT</a:t>
            </a:r>
            <a:endParaRPr kumimoji="0" lang="zh-CN" altLang="en-US" sz="1100" b="0" i="0" u="none" strike="noStrike" kern="1200" cap="none" spc="0" normalizeH="0" baseline="0" noProof="0" dirty="0">
              <a:ln>
                <a:noFill/>
              </a:ln>
              <a:solidFill>
                <a:schemeClr val="bg1"/>
              </a:solidFill>
              <a:effectLst/>
              <a:uLnTx/>
              <a:uFillTx/>
              <a:latin typeface="+mn-ea"/>
              <a:cs typeface="+mn-cs"/>
            </a:endParaRPr>
          </a:p>
        </p:txBody>
      </p:sp>
    </p:spTree>
    <p:extLst>
      <p:ext uri="{BB962C8B-B14F-4D97-AF65-F5344CB8AC3E}">
        <p14:creationId xmlns:p14="http://schemas.microsoft.com/office/powerpoint/2010/main" val="3287540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612450-6AB3-4FE5-8207-A15D93511BE3}"/>
              </a:ext>
            </a:extLst>
          </p:cNvPr>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997012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7">
            <a:extLst>
              <a:ext uri="{FF2B5EF4-FFF2-40B4-BE49-F238E27FC236}">
                <a16:creationId xmlns:a16="http://schemas.microsoft.com/office/drawing/2014/main" id="{B754A30F-1384-4173-8FAC-774E18E78C93}"/>
              </a:ext>
            </a:extLst>
          </p:cNvPr>
          <p:cNvSpPr>
            <a:spLocks noGrp="1" noChangeArrowheads="1"/>
          </p:cNvSpPr>
          <p:nvPr>
            <p:ph type="ftr" sz="quarter" idx="10"/>
          </p:nvPr>
        </p:nvSpPr>
        <p:spPr>
          <a:ln/>
        </p:spPr>
        <p:txBody>
          <a:bodyPr/>
          <a:lstStyle>
            <a:lvl1pPr>
              <a:defRPr/>
            </a:lvl1pPr>
          </a:lstStyle>
          <a:p>
            <a:pPr>
              <a:defRPr/>
            </a:pPr>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Tree>
    <p:extLst>
      <p:ext uri="{BB962C8B-B14F-4D97-AF65-F5344CB8AC3E}">
        <p14:creationId xmlns:p14="http://schemas.microsoft.com/office/powerpoint/2010/main" val="3898871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7">
            <a:extLst>
              <a:ext uri="{FF2B5EF4-FFF2-40B4-BE49-F238E27FC236}">
                <a16:creationId xmlns:a16="http://schemas.microsoft.com/office/drawing/2014/main" id="{DEF6B155-5BA9-45F6-8F5D-9F13F2F11E9C}"/>
              </a:ext>
            </a:extLst>
          </p:cNvPr>
          <p:cNvSpPr>
            <a:spLocks noGrp="1" noChangeArrowheads="1"/>
          </p:cNvSpPr>
          <p:nvPr>
            <p:ph type="ftr" sz="quarter" idx="10"/>
          </p:nvPr>
        </p:nvSpPr>
        <p:spPr>
          <a:ln/>
        </p:spPr>
        <p:txBody>
          <a:bodyPr/>
          <a:lstStyle>
            <a:lvl1pPr>
              <a:defRPr/>
            </a:lvl1pPr>
          </a:lstStyle>
          <a:p>
            <a:pPr>
              <a:defRPr/>
            </a:pPr>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Tree>
    <p:extLst>
      <p:ext uri="{BB962C8B-B14F-4D97-AF65-F5344CB8AC3E}">
        <p14:creationId xmlns:p14="http://schemas.microsoft.com/office/powerpoint/2010/main" val="2660083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3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3E17BA-05F6-4C89-A308-F4E20A7DF380}"/>
              </a:ext>
            </a:extLst>
          </p:cNvPr>
          <p:cNvSpPr>
            <a:spLocks noGrp="1"/>
          </p:cNvSpPr>
          <p:nvPr>
            <p:ph type="title"/>
          </p:nvPr>
        </p:nvSpPr>
        <p:spPr>
          <a:xfrm>
            <a:off x="609600" y="275167"/>
            <a:ext cx="10972800" cy="1143000"/>
          </a:xfrm>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98A898F5-9651-4F0F-AC0E-11A02786E033}"/>
              </a:ext>
            </a:extLst>
          </p:cNvPr>
          <p:cNvSpPr>
            <a:spLocks noGrp="1" noChangeArrowheads="1"/>
          </p:cNvSpPr>
          <p:nvPr>
            <p:ph type="dt" sz="half" idx="10"/>
          </p:nvPr>
        </p:nvSpPr>
        <p:spPr>
          <a:ln/>
        </p:spPr>
        <p:txBody>
          <a:bodyPr/>
          <a:lstStyle>
            <a:lvl1pPr>
              <a:defRPr/>
            </a:lvl1pPr>
          </a:lstStyle>
          <a:p>
            <a:pPr>
              <a:defRPr/>
            </a:pPr>
            <a:fld id="{F1DB712C-08DF-4FFC-BBEF-1CB266133D91}" type="datetime1">
              <a:rPr lang="zh-CN" altLang="en-US"/>
              <a:pPr>
                <a:defRPr/>
              </a:pPr>
              <a:t>2019/11/24</a:t>
            </a:fld>
            <a:endParaRPr lang="zh-CN" altLang="en-US" sz="2400">
              <a:solidFill>
                <a:schemeClr val="tx1"/>
              </a:solidFill>
            </a:endParaRPr>
          </a:p>
        </p:txBody>
      </p:sp>
      <p:sp>
        <p:nvSpPr>
          <p:cNvPr id="4" name="页脚占位符 4">
            <a:extLst>
              <a:ext uri="{FF2B5EF4-FFF2-40B4-BE49-F238E27FC236}">
                <a16:creationId xmlns:a16="http://schemas.microsoft.com/office/drawing/2014/main" id="{B7FFF137-8A1E-4183-9080-DFED6AC25E16}"/>
              </a:ext>
            </a:extLst>
          </p:cNvPr>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a:extLst>
              <a:ext uri="{FF2B5EF4-FFF2-40B4-BE49-F238E27FC236}">
                <a16:creationId xmlns:a16="http://schemas.microsoft.com/office/drawing/2014/main" id="{21D30DB8-7AAE-4ED1-8860-9B40F72B769E}"/>
              </a:ext>
            </a:extLst>
          </p:cNvPr>
          <p:cNvSpPr>
            <a:spLocks noGrp="1" noChangeArrowheads="1"/>
          </p:cNvSpPr>
          <p:nvPr>
            <p:ph type="sldNum" sz="quarter" idx="12"/>
          </p:nvPr>
        </p:nvSpPr>
        <p:spPr>
          <a:ln/>
        </p:spPr>
        <p:txBody>
          <a:bodyPr/>
          <a:lstStyle>
            <a:lvl1pPr>
              <a:defRPr/>
            </a:lvl1pPr>
          </a:lstStyle>
          <a:p>
            <a:pPr>
              <a:defRPr/>
            </a:pPr>
            <a:fld id="{0D45DD3D-2555-4F83-ABE6-20A489143839}" type="slidenum">
              <a:rPr lang="zh-CN" altLang="en-US"/>
              <a:pPr>
                <a:defRPr/>
              </a:pPr>
              <a:t>‹#›</a:t>
            </a:fld>
            <a:endParaRPr lang="zh-CN" altLang="en-US" sz="2400">
              <a:solidFill>
                <a:schemeClr val="tx1"/>
              </a:solidFill>
            </a:endParaRPr>
          </a:p>
        </p:txBody>
      </p:sp>
    </p:spTree>
    <p:extLst>
      <p:ext uri="{BB962C8B-B14F-4D97-AF65-F5344CB8AC3E}">
        <p14:creationId xmlns:p14="http://schemas.microsoft.com/office/powerpoint/2010/main" val="3443740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4_自定义版式">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33E17BA-05F6-4C89-A308-F4E20A7DF380}"/>
              </a:ext>
            </a:extLst>
          </p:cNvPr>
          <p:cNvSpPr>
            <a:spLocks noGrp="1"/>
          </p:cNvSpPr>
          <p:nvPr>
            <p:ph type="title"/>
          </p:nvPr>
        </p:nvSpPr>
        <p:spPr>
          <a:xfrm>
            <a:off x="609600" y="275167"/>
            <a:ext cx="10972800" cy="1143000"/>
          </a:xfrm>
        </p:spPr>
        <p:txBody>
          <a:bodyPr/>
          <a:lstStyle/>
          <a:p>
            <a:r>
              <a:rPr lang="zh-CN" altLang="en-US"/>
              <a:t>单击此处编辑母版标题样式</a:t>
            </a:r>
          </a:p>
        </p:txBody>
      </p:sp>
      <p:sp>
        <p:nvSpPr>
          <p:cNvPr id="3" name="日期占位符 3">
            <a:extLst>
              <a:ext uri="{FF2B5EF4-FFF2-40B4-BE49-F238E27FC236}">
                <a16:creationId xmlns:a16="http://schemas.microsoft.com/office/drawing/2014/main" id="{98A898F5-9651-4F0F-AC0E-11A02786E033}"/>
              </a:ext>
            </a:extLst>
          </p:cNvPr>
          <p:cNvSpPr>
            <a:spLocks noGrp="1" noChangeArrowheads="1"/>
          </p:cNvSpPr>
          <p:nvPr>
            <p:ph type="dt" sz="half" idx="10"/>
          </p:nvPr>
        </p:nvSpPr>
        <p:spPr>
          <a:ln/>
        </p:spPr>
        <p:txBody>
          <a:bodyPr/>
          <a:lstStyle>
            <a:lvl1pPr>
              <a:defRPr/>
            </a:lvl1pPr>
          </a:lstStyle>
          <a:p>
            <a:pPr>
              <a:defRPr/>
            </a:pPr>
            <a:fld id="{F1DB712C-08DF-4FFC-BBEF-1CB266133D91}" type="datetime1">
              <a:rPr lang="zh-CN" altLang="en-US"/>
              <a:pPr>
                <a:defRPr/>
              </a:pPr>
              <a:t>2019/11/24</a:t>
            </a:fld>
            <a:endParaRPr lang="zh-CN" altLang="en-US" sz="2400">
              <a:solidFill>
                <a:schemeClr val="tx1"/>
              </a:solidFill>
            </a:endParaRPr>
          </a:p>
        </p:txBody>
      </p:sp>
      <p:sp>
        <p:nvSpPr>
          <p:cNvPr id="4" name="页脚占位符 4">
            <a:extLst>
              <a:ext uri="{FF2B5EF4-FFF2-40B4-BE49-F238E27FC236}">
                <a16:creationId xmlns:a16="http://schemas.microsoft.com/office/drawing/2014/main" id="{B7FFF137-8A1E-4183-9080-DFED6AC25E16}"/>
              </a:ext>
            </a:extLst>
          </p:cNvPr>
          <p:cNvSpPr>
            <a:spLocks noGrp="1" noChangeArrowheads="1"/>
          </p:cNvSpPr>
          <p:nvPr>
            <p:ph type="ftr" sz="quarter" idx="11"/>
          </p:nvPr>
        </p:nvSpPr>
        <p:spPr>
          <a:ln/>
        </p:spPr>
        <p:txBody>
          <a:bodyPr/>
          <a:lstStyle>
            <a:lvl1pPr>
              <a:defRPr/>
            </a:lvl1pPr>
          </a:lstStyle>
          <a:p>
            <a:pPr>
              <a:defRPr/>
            </a:pPr>
            <a:endParaRPr lang="zh-CN" altLang="zh-CN"/>
          </a:p>
        </p:txBody>
      </p:sp>
      <p:sp>
        <p:nvSpPr>
          <p:cNvPr id="5" name="灯片编号占位符 5">
            <a:extLst>
              <a:ext uri="{FF2B5EF4-FFF2-40B4-BE49-F238E27FC236}">
                <a16:creationId xmlns:a16="http://schemas.microsoft.com/office/drawing/2014/main" id="{21D30DB8-7AAE-4ED1-8860-9B40F72B769E}"/>
              </a:ext>
            </a:extLst>
          </p:cNvPr>
          <p:cNvSpPr>
            <a:spLocks noGrp="1" noChangeArrowheads="1"/>
          </p:cNvSpPr>
          <p:nvPr>
            <p:ph type="sldNum" sz="quarter" idx="12"/>
          </p:nvPr>
        </p:nvSpPr>
        <p:spPr>
          <a:ln/>
        </p:spPr>
        <p:txBody>
          <a:bodyPr/>
          <a:lstStyle>
            <a:lvl1pPr>
              <a:defRPr/>
            </a:lvl1pPr>
          </a:lstStyle>
          <a:p>
            <a:pPr>
              <a:defRPr/>
            </a:pPr>
            <a:fld id="{0D45DD3D-2555-4F83-ABE6-20A489143839}" type="slidenum">
              <a:rPr lang="zh-CN" altLang="en-US"/>
              <a:pPr>
                <a:defRPr/>
              </a:pPr>
              <a:t>‹#›</a:t>
            </a:fld>
            <a:endParaRPr lang="zh-CN" altLang="en-US" sz="2400">
              <a:solidFill>
                <a:schemeClr val="tx1"/>
              </a:solidFill>
            </a:endParaRPr>
          </a:p>
        </p:txBody>
      </p:sp>
    </p:spTree>
    <p:extLst>
      <p:ext uri="{BB962C8B-B14F-4D97-AF65-F5344CB8AC3E}">
        <p14:creationId xmlns:p14="http://schemas.microsoft.com/office/powerpoint/2010/main" val="89764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30E69B3-461E-40BB-863E-51FC01C3F7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51A8E447-F3C4-493D-A470-07A00582E5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Tree>
    <p:extLst>
      <p:ext uri="{BB962C8B-B14F-4D97-AF65-F5344CB8AC3E}">
        <p14:creationId xmlns:p14="http://schemas.microsoft.com/office/powerpoint/2010/main" val="2318363491"/>
      </p:ext>
    </p:extLst>
  </p:cSld>
  <p:clrMap bg1="lt1" tx1="dk1" bg2="lt2" tx2="dk2" accent1="accent1" accent2="accent2" accent3="accent3" accent4="accent4" accent5="accent5" accent6="accent6" hlink="hlink" folHlink="folHlink"/>
  <p:sldLayoutIdLst>
    <p:sldLayoutId id="2147483649" r:id="rId1"/>
    <p:sldLayoutId id="2147483652" r:id="rId2"/>
    <p:sldLayoutId id="2147483650" r:id="rId3"/>
    <p:sldLayoutId id="2147483651" r:id="rId4"/>
    <p:sldLayoutId id="2147483653" r:id="rId5"/>
    <p:sldLayoutId id="2147483655" r:id="rId6"/>
    <p:sldLayoutId id="2147483656" r:id="rId7"/>
    <p:sldLayoutId id="2147483657" r:id="rId8"/>
    <p:sldLayoutId id="2147483658" r:id="rId9"/>
    <p:sldLayoutId id="2147483659" r:id="rId10"/>
    <p:sldLayoutId id="2147483660" r:id="rId11"/>
  </p:sldLayoutIdLst>
  <p:txStyles>
    <p:titleStyle>
      <a:lvl1pPr algn="l" defTabSz="914400" rtl="0" eaLnBrk="1" latinLnBrk="0" hangingPunct="1">
        <a:lnSpc>
          <a:spcPct val="90000"/>
        </a:lnSpc>
        <a:spcBef>
          <a:spcPct val="0"/>
        </a:spcBef>
        <a:buNone/>
        <a:defRPr sz="4200" kern="1200">
          <a:solidFill>
            <a:schemeClr val="bg1"/>
          </a:solidFill>
          <a:latin typeface="+mj-ea"/>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11DFB1E-9A4D-4449-844D-4011A884AF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C7F981A4-27F2-4BEE-BF9F-11967E2714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5665359A-2228-464F-9FD1-FB875E8807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8316BA-C3B8-4C37-A6A5-12946949AB53}" type="datetimeFigureOut">
              <a:rPr lang="zh-CN" altLang="en-US" smtClean="0"/>
              <a:t>2019/11/24</a:t>
            </a:fld>
            <a:endParaRPr lang="zh-CN" altLang="en-US"/>
          </a:p>
        </p:txBody>
      </p:sp>
      <p:sp>
        <p:nvSpPr>
          <p:cNvPr id="5" name="页脚占位符 4">
            <a:extLst>
              <a:ext uri="{FF2B5EF4-FFF2-40B4-BE49-F238E27FC236}">
                <a16:creationId xmlns:a16="http://schemas.microsoft.com/office/drawing/2014/main" id="{1820367E-D5FD-4738-9FA2-D37CD76935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A537219-16DB-4743-8757-E55367FD8A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7E6449-3748-4D90-ABB2-59F9D861AEC3}" type="slidenum">
              <a:rPr lang="zh-CN" altLang="en-US" smtClean="0"/>
              <a:t>‹#›</a:t>
            </a:fld>
            <a:endParaRPr lang="zh-CN" altLang="en-US"/>
          </a:p>
        </p:txBody>
      </p:sp>
    </p:spTree>
    <p:extLst>
      <p:ext uri="{BB962C8B-B14F-4D97-AF65-F5344CB8AC3E}">
        <p14:creationId xmlns:p14="http://schemas.microsoft.com/office/powerpoint/2010/main" val="38631452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800" kern="1200">
          <a:solidFill>
            <a:schemeClr val="bg1"/>
          </a:solidFill>
          <a:latin typeface="黑体" panose="02010609060101010101" pitchFamily="49" charset="-122"/>
          <a:ea typeface="黑体" panose="02010609060101010101" pitchFamily="49"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2.xml"/><Relationship Id="rId7" Type="http://schemas.openxmlformats.org/officeDocument/2006/relationships/image" Target="../media/image5.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11" Type="http://schemas.openxmlformats.org/officeDocument/2006/relationships/image" Target="../media/image9.png"/><Relationship Id="rId5" Type="http://schemas.openxmlformats.org/officeDocument/2006/relationships/notesSlide" Target="../notesSlides/notesSlide1.xml"/><Relationship Id="rId10" Type="http://schemas.openxmlformats.org/officeDocument/2006/relationships/image" Target="../media/image8.png"/><Relationship Id="rId4" Type="http://schemas.openxmlformats.org/officeDocument/2006/relationships/slideLayout" Target="../slideLayouts/slideLayout1.xml"/><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246820B-1D38-4B45-9820-9707887E5EA7}"/>
              </a:ext>
            </a:extLst>
          </p:cNvPr>
          <p:cNvPicPr>
            <a:picLocks noChangeAspect="1"/>
          </p:cNvPicPr>
          <p:nvPr/>
        </p:nvPicPr>
        <p:blipFill rotWithShape="1">
          <a:blip r:embed="rId6">
            <a:extLst>
              <a:ext uri="{28A0092B-C50C-407E-A947-70E740481C1C}">
                <a14:useLocalDpi xmlns:a14="http://schemas.microsoft.com/office/drawing/2010/main" val="0"/>
              </a:ext>
            </a:extLst>
          </a:blip>
          <a:srcRect r="14101"/>
          <a:stretch/>
        </p:blipFill>
        <p:spPr>
          <a:xfrm>
            <a:off x="0" y="645"/>
            <a:ext cx="12192000" cy="6857355"/>
          </a:xfrm>
          <a:prstGeom prst="rect">
            <a:avLst/>
          </a:prstGeom>
          <a:solidFill>
            <a:srgbClr val="537EDA"/>
          </a:solidFill>
        </p:spPr>
      </p:pic>
      <p:pic>
        <p:nvPicPr>
          <p:cNvPr id="23" name="图片 22">
            <a:extLst>
              <a:ext uri="{FF2B5EF4-FFF2-40B4-BE49-F238E27FC236}">
                <a16:creationId xmlns:a16="http://schemas.microsoft.com/office/drawing/2014/main" id="{0E9EE5BC-501F-46EA-9EA5-4AF1C42025CF}"/>
              </a:ext>
            </a:extLst>
          </p:cNvPr>
          <p:cNvPicPr>
            <a:picLocks noChangeAspect="1"/>
          </p:cNvPicPr>
          <p:nvPr/>
        </p:nvPicPr>
        <p:blipFill rotWithShape="1">
          <a:blip r:embed="rId7">
            <a:extLst>
              <a:ext uri="{28A0092B-C50C-407E-A947-70E740481C1C}">
                <a14:useLocalDpi xmlns:a14="http://schemas.microsoft.com/office/drawing/2010/main" val="0"/>
              </a:ext>
            </a:extLst>
          </a:blip>
          <a:srcRect l="72770" t="5283" b="5279"/>
          <a:stretch/>
        </p:blipFill>
        <p:spPr>
          <a:xfrm>
            <a:off x="1" y="1"/>
            <a:ext cx="3712131" cy="6857677"/>
          </a:xfrm>
          <a:custGeom>
            <a:avLst/>
            <a:gdLst>
              <a:gd name="connsiteX0" fmla="*/ 0 w 3712131"/>
              <a:gd name="connsiteY0" fmla="*/ 0 h 6857677"/>
              <a:gd name="connsiteX1" fmla="*/ 3712131 w 3712131"/>
              <a:gd name="connsiteY1" fmla="*/ 0 h 6857677"/>
              <a:gd name="connsiteX2" fmla="*/ 3712131 w 3712131"/>
              <a:gd name="connsiteY2" fmla="*/ 6857677 h 6857677"/>
              <a:gd name="connsiteX3" fmla="*/ 0 w 3712131"/>
              <a:gd name="connsiteY3" fmla="*/ 6857677 h 6857677"/>
            </a:gdLst>
            <a:ahLst/>
            <a:cxnLst>
              <a:cxn ang="0">
                <a:pos x="connsiteX0" y="connsiteY0"/>
              </a:cxn>
              <a:cxn ang="0">
                <a:pos x="connsiteX1" y="connsiteY1"/>
              </a:cxn>
              <a:cxn ang="0">
                <a:pos x="connsiteX2" y="connsiteY2"/>
              </a:cxn>
              <a:cxn ang="0">
                <a:pos x="connsiteX3" y="connsiteY3"/>
              </a:cxn>
            </a:cxnLst>
            <a:rect l="l" t="t" r="r" b="b"/>
            <a:pathLst>
              <a:path w="3712131" h="6857677">
                <a:moveTo>
                  <a:pt x="0" y="0"/>
                </a:moveTo>
                <a:lnTo>
                  <a:pt x="3712131" y="0"/>
                </a:lnTo>
                <a:lnTo>
                  <a:pt x="3712131" y="6857677"/>
                </a:lnTo>
                <a:lnTo>
                  <a:pt x="0" y="6857677"/>
                </a:lnTo>
                <a:close/>
              </a:path>
            </a:pathLst>
          </a:custGeom>
        </p:spPr>
      </p:pic>
      <p:sp>
        <p:nvSpPr>
          <p:cNvPr id="11" name="文本框 10">
            <a:extLst>
              <a:ext uri="{FF2B5EF4-FFF2-40B4-BE49-F238E27FC236}">
                <a16:creationId xmlns:a16="http://schemas.microsoft.com/office/drawing/2014/main" id="{2DE434B7-E3C9-4E36-803F-77AC77C63A47}"/>
              </a:ext>
            </a:extLst>
          </p:cNvPr>
          <p:cNvSpPr txBox="1"/>
          <p:nvPr/>
        </p:nvSpPr>
        <p:spPr>
          <a:xfrm>
            <a:off x="5380496" y="226423"/>
            <a:ext cx="4911922" cy="461665"/>
          </a:xfrm>
          <a:prstGeom prst="rect">
            <a:avLst/>
          </a:prstGeom>
          <a:noFill/>
        </p:spPr>
        <p:txBody>
          <a:bodyPr wrap="none" rtlCol="0">
            <a:spAutoFit/>
          </a:bodyPr>
          <a:lstStyle/>
          <a:p>
            <a:r>
              <a:rPr lang="zh-CN" altLang="en-US" sz="2400" dirty="0">
                <a:solidFill>
                  <a:schemeClr val="bg1"/>
                </a:solidFill>
                <a:latin typeface="+mn-ea"/>
              </a:rPr>
              <a:t>网 </a:t>
            </a:r>
            <a:r>
              <a:rPr lang="en-US" altLang="zh-CN" sz="2400" dirty="0">
                <a:solidFill>
                  <a:schemeClr val="bg1"/>
                </a:solidFill>
                <a:latin typeface="+mn-ea"/>
              </a:rPr>
              <a:t>/  </a:t>
            </a:r>
            <a:r>
              <a:rPr lang="zh-CN" altLang="en-US" sz="2400" dirty="0">
                <a:solidFill>
                  <a:schemeClr val="bg1"/>
                </a:solidFill>
                <a:latin typeface="+mn-ea"/>
              </a:rPr>
              <a:t>页  </a:t>
            </a:r>
            <a:r>
              <a:rPr lang="en-US" altLang="zh-CN" sz="2400" dirty="0">
                <a:solidFill>
                  <a:schemeClr val="bg1"/>
                </a:solidFill>
                <a:latin typeface="+mn-ea"/>
              </a:rPr>
              <a:t>/  </a:t>
            </a:r>
            <a:r>
              <a:rPr lang="zh-CN" altLang="en-US" sz="2400" dirty="0">
                <a:solidFill>
                  <a:schemeClr val="bg1"/>
                </a:solidFill>
                <a:latin typeface="+mn-ea"/>
              </a:rPr>
              <a:t>设   </a:t>
            </a:r>
            <a:r>
              <a:rPr lang="en-US" altLang="zh-CN" sz="2400" dirty="0">
                <a:solidFill>
                  <a:schemeClr val="bg1"/>
                </a:solidFill>
                <a:latin typeface="+mn-ea"/>
              </a:rPr>
              <a:t>/   </a:t>
            </a:r>
            <a:r>
              <a:rPr lang="zh-CN" altLang="en-US" sz="2400" dirty="0">
                <a:solidFill>
                  <a:schemeClr val="bg1"/>
                </a:solidFill>
                <a:latin typeface="+mn-ea"/>
              </a:rPr>
              <a:t>计  </a:t>
            </a:r>
            <a:r>
              <a:rPr lang="en-US" altLang="zh-CN" sz="2400" dirty="0">
                <a:solidFill>
                  <a:schemeClr val="bg1"/>
                </a:solidFill>
                <a:latin typeface="+mn-ea"/>
              </a:rPr>
              <a:t>/  </a:t>
            </a:r>
            <a:r>
              <a:rPr lang="zh-CN" altLang="en-US" sz="2400" dirty="0">
                <a:solidFill>
                  <a:schemeClr val="bg1"/>
                </a:solidFill>
                <a:latin typeface="+mn-ea"/>
              </a:rPr>
              <a:t>与  </a:t>
            </a:r>
            <a:r>
              <a:rPr lang="en-US" altLang="zh-CN" sz="2400" dirty="0">
                <a:solidFill>
                  <a:schemeClr val="bg1"/>
                </a:solidFill>
                <a:latin typeface="+mn-ea"/>
              </a:rPr>
              <a:t>/  </a:t>
            </a:r>
            <a:r>
              <a:rPr lang="zh-CN" altLang="en-US" sz="2400" dirty="0">
                <a:solidFill>
                  <a:schemeClr val="bg1"/>
                </a:solidFill>
                <a:latin typeface="+mn-ea"/>
              </a:rPr>
              <a:t>制  </a:t>
            </a:r>
            <a:r>
              <a:rPr lang="en-US" altLang="zh-CN" sz="2400" dirty="0">
                <a:solidFill>
                  <a:schemeClr val="bg1"/>
                </a:solidFill>
                <a:latin typeface="+mn-ea"/>
              </a:rPr>
              <a:t>/  </a:t>
            </a:r>
            <a:r>
              <a:rPr lang="zh-CN" altLang="en-US" sz="2400" dirty="0">
                <a:solidFill>
                  <a:schemeClr val="bg1"/>
                </a:solidFill>
                <a:latin typeface="+mn-ea"/>
              </a:rPr>
              <a:t>作  </a:t>
            </a:r>
          </a:p>
        </p:txBody>
      </p:sp>
      <p:pic>
        <p:nvPicPr>
          <p:cNvPr id="30" name="图片 29">
            <a:extLst>
              <a:ext uri="{FF2B5EF4-FFF2-40B4-BE49-F238E27FC236}">
                <a16:creationId xmlns:a16="http://schemas.microsoft.com/office/drawing/2014/main" id="{A8BEE786-4528-4627-869C-69512989745E}"/>
              </a:ext>
            </a:extLst>
          </p:cNvPr>
          <p:cNvPicPr>
            <a:picLocks noChangeAspect="1"/>
          </p:cNvPicPr>
          <p:nvPr/>
        </p:nvPicPr>
        <p:blipFill rotWithShape="1">
          <a:blip r:embed="rId7">
            <a:extLst>
              <a:ext uri="{28A0092B-C50C-407E-A947-70E740481C1C}">
                <a14:useLocalDpi xmlns:a14="http://schemas.microsoft.com/office/drawing/2010/main" val="0"/>
              </a:ext>
            </a:extLst>
          </a:blip>
          <a:srcRect l="88648" t="5283" b="5279"/>
          <a:stretch/>
        </p:blipFill>
        <p:spPr>
          <a:xfrm flipH="1">
            <a:off x="10644502" y="323"/>
            <a:ext cx="1547498" cy="6857677"/>
          </a:xfrm>
          <a:custGeom>
            <a:avLst/>
            <a:gdLst>
              <a:gd name="connsiteX0" fmla="*/ 1547498 w 1547498"/>
              <a:gd name="connsiteY0" fmla="*/ 0 h 6857677"/>
              <a:gd name="connsiteX1" fmla="*/ 0 w 1547498"/>
              <a:gd name="connsiteY1" fmla="*/ 0 h 6857677"/>
              <a:gd name="connsiteX2" fmla="*/ 0 w 1547498"/>
              <a:gd name="connsiteY2" fmla="*/ 6857677 h 6857677"/>
              <a:gd name="connsiteX3" fmla="*/ 1547498 w 1547498"/>
              <a:gd name="connsiteY3" fmla="*/ 6857677 h 6857677"/>
            </a:gdLst>
            <a:ahLst/>
            <a:cxnLst>
              <a:cxn ang="0">
                <a:pos x="connsiteX0" y="connsiteY0"/>
              </a:cxn>
              <a:cxn ang="0">
                <a:pos x="connsiteX1" y="connsiteY1"/>
              </a:cxn>
              <a:cxn ang="0">
                <a:pos x="connsiteX2" y="connsiteY2"/>
              </a:cxn>
              <a:cxn ang="0">
                <a:pos x="connsiteX3" y="connsiteY3"/>
              </a:cxn>
            </a:cxnLst>
            <a:rect l="l" t="t" r="r" b="b"/>
            <a:pathLst>
              <a:path w="1547498" h="6857677">
                <a:moveTo>
                  <a:pt x="1547498" y="0"/>
                </a:moveTo>
                <a:lnTo>
                  <a:pt x="0" y="0"/>
                </a:lnTo>
                <a:lnTo>
                  <a:pt x="0" y="6857677"/>
                </a:lnTo>
                <a:lnTo>
                  <a:pt x="1547498" y="6857677"/>
                </a:lnTo>
                <a:close/>
              </a:path>
            </a:pathLst>
          </a:custGeom>
        </p:spPr>
      </p:pic>
      <p:grpSp>
        <p:nvGrpSpPr>
          <p:cNvPr id="36" name="组合 35">
            <a:extLst>
              <a:ext uri="{FF2B5EF4-FFF2-40B4-BE49-F238E27FC236}">
                <a16:creationId xmlns:a16="http://schemas.microsoft.com/office/drawing/2014/main" id="{25E053F2-43BB-4810-BB0C-017510E24101}"/>
              </a:ext>
            </a:extLst>
          </p:cNvPr>
          <p:cNvGrpSpPr/>
          <p:nvPr/>
        </p:nvGrpSpPr>
        <p:grpSpPr>
          <a:xfrm>
            <a:off x="4279546" y="886363"/>
            <a:ext cx="6120000" cy="5095334"/>
            <a:chOff x="4279546" y="886363"/>
            <a:chExt cx="6120000" cy="5095334"/>
          </a:xfrm>
        </p:grpSpPr>
        <p:sp>
          <p:nvSpPr>
            <p:cNvPr id="17" name="弧形 16">
              <a:extLst>
                <a:ext uri="{FF2B5EF4-FFF2-40B4-BE49-F238E27FC236}">
                  <a16:creationId xmlns:a16="http://schemas.microsoft.com/office/drawing/2014/main" id="{5E50A667-9D5F-4107-A0F5-8C7BCA98F6A5}"/>
                </a:ext>
              </a:extLst>
            </p:cNvPr>
            <p:cNvSpPr/>
            <p:nvPr/>
          </p:nvSpPr>
          <p:spPr>
            <a:xfrm flipV="1">
              <a:off x="5942546" y="3187697"/>
              <a:ext cx="2794000" cy="2794000"/>
            </a:xfrm>
            <a:prstGeom prst="arc">
              <a:avLst>
                <a:gd name="adj1" fmla="val 12626606"/>
                <a:gd name="adj2" fmla="val 1974298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思源黑体 Light" panose="020B0300000000000000" pitchFamily="34" charset="-122"/>
              </a:endParaRPr>
            </a:p>
          </p:txBody>
        </p:sp>
        <p:grpSp>
          <p:nvGrpSpPr>
            <p:cNvPr id="35" name="组合 34">
              <a:extLst>
                <a:ext uri="{FF2B5EF4-FFF2-40B4-BE49-F238E27FC236}">
                  <a16:creationId xmlns:a16="http://schemas.microsoft.com/office/drawing/2014/main" id="{D0C5353A-6FF1-4377-A7D4-80AFB35CEB7C}"/>
                </a:ext>
              </a:extLst>
            </p:cNvPr>
            <p:cNvGrpSpPr/>
            <p:nvPr/>
          </p:nvGrpSpPr>
          <p:grpSpPr>
            <a:xfrm>
              <a:off x="4279546" y="886363"/>
              <a:ext cx="6120000" cy="3650559"/>
              <a:chOff x="4279546" y="886363"/>
              <a:chExt cx="6120000" cy="3650559"/>
            </a:xfrm>
          </p:grpSpPr>
          <p:sp>
            <p:nvSpPr>
              <p:cNvPr id="14" name="弧形 13">
                <a:extLst>
                  <a:ext uri="{FF2B5EF4-FFF2-40B4-BE49-F238E27FC236}">
                    <a16:creationId xmlns:a16="http://schemas.microsoft.com/office/drawing/2014/main" id="{5E02D50E-E91B-41FB-AC6F-B438195D70FB}"/>
                  </a:ext>
                </a:extLst>
              </p:cNvPr>
              <p:cNvSpPr/>
              <p:nvPr/>
            </p:nvSpPr>
            <p:spPr>
              <a:xfrm>
                <a:off x="5942546" y="1621946"/>
                <a:ext cx="2794000" cy="2794000"/>
              </a:xfrm>
              <a:prstGeom prst="arc">
                <a:avLst>
                  <a:gd name="adj1" fmla="val 12626606"/>
                  <a:gd name="adj2" fmla="val 1974298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思源黑体 Light" panose="020B0300000000000000" pitchFamily="34" charset="-122"/>
                </a:endParaRPr>
              </a:p>
            </p:txBody>
          </p:sp>
          <p:cxnSp>
            <p:nvCxnSpPr>
              <p:cNvPr id="19" name="直接连接符 18">
                <a:extLst>
                  <a:ext uri="{FF2B5EF4-FFF2-40B4-BE49-F238E27FC236}">
                    <a16:creationId xmlns:a16="http://schemas.microsoft.com/office/drawing/2014/main" id="{75E67F20-8F98-4F73-B2A0-54EC14D91AD0}"/>
                  </a:ext>
                </a:extLst>
              </p:cNvPr>
              <p:cNvCxnSpPr/>
              <p:nvPr/>
            </p:nvCxnSpPr>
            <p:spPr>
              <a:xfrm>
                <a:off x="4279546" y="4107815"/>
                <a:ext cx="612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1" name="图片 20">
                <a:extLst>
                  <a:ext uri="{FF2B5EF4-FFF2-40B4-BE49-F238E27FC236}">
                    <a16:creationId xmlns:a16="http://schemas.microsoft.com/office/drawing/2014/main" id="{5E8CF2B0-E5DF-43B7-8142-06FECA33884D}"/>
                  </a:ext>
                </a:extLst>
              </p:cNvPr>
              <p:cNvPicPr>
                <a:picLocks noChangeAspect="1"/>
              </p:cNvPicPr>
              <p:nvPr/>
            </p:nvPicPr>
            <p:blipFill rotWithShape="1">
              <a:blip r:embed="rId8">
                <a:extLst>
                  <a:ext uri="{28A0092B-C50C-407E-A947-70E740481C1C}">
                    <a14:useLocalDpi xmlns:a14="http://schemas.microsoft.com/office/drawing/2010/main" val="0"/>
                  </a:ext>
                </a:extLst>
              </a:blip>
              <a:srcRect l="39209" t="30991" r="37462" b="59255"/>
              <a:stretch/>
            </p:blipFill>
            <p:spPr>
              <a:xfrm>
                <a:off x="5917385" y="3868066"/>
                <a:ext cx="2844322" cy="668856"/>
              </a:xfrm>
              <a:prstGeom prst="rect">
                <a:avLst/>
              </a:prstGeom>
            </p:spPr>
          </p:pic>
          <p:pic>
            <p:nvPicPr>
              <p:cNvPr id="32" name="图片 31">
                <a:extLst>
                  <a:ext uri="{FF2B5EF4-FFF2-40B4-BE49-F238E27FC236}">
                    <a16:creationId xmlns:a16="http://schemas.microsoft.com/office/drawing/2014/main" id="{2DF4A3CD-4F19-43D3-B250-781D10AEF940}"/>
                  </a:ext>
                </a:extLst>
              </p:cNvPr>
              <p:cNvPicPr>
                <a:picLocks noChangeAspect="1"/>
              </p:cNvPicPr>
              <p:nvPr/>
            </p:nvPicPr>
            <p:blipFill rotWithShape="1">
              <a:blip r:embed="rId9">
                <a:extLst>
                  <a:ext uri="{28A0092B-C50C-407E-A947-70E740481C1C}">
                    <a14:useLocalDpi xmlns:a14="http://schemas.microsoft.com/office/drawing/2010/main" val="0"/>
                  </a:ext>
                </a:extLst>
              </a:blip>
              <a:srcRect l="39209" t="30991" r="37462" b="59255"/>
              <a:stretch/>
            </p:blipFill>
            <p:spPr>
              <a:xfrm rot="5400000">
                <a:off x="6542681" y="1371150"/>
                <a:ext cx="1433918" cy="464343"/>
              </a:xfrm>
              <a:prstGeom prst="rect">
                <a:avLst/>
              </a:prstGeom>
            </p:spPr>
          </p:pic>
        </p:grpSp>
      </p:grpSp>
      <p:pic>
        <p:nvPicPr>
          <p:cNvPr id="33" name="图片 32">
            <a:extLst>
              <a:ext uri="{FF2B5EF4-FFF2-40B4-BE49-F238E27FC236}">
                <a16:creationId xmlns:a16="http://schemas.microsoft.com/office/drawing/2014/main" id="{FDCD7868-1BA9-4D56-A148-36AC57BE5EF3}"/>
              </a:ext>
            </a:extLst>
          </p:cNvPr>
          <p:cNvPicPr>
            <a:picLocks noChangeAspect="1"/>
          </p:cNvPicPr>
          <p:nvPr/>
        </p:nvPicPr>
        <p:blipFill rotWithShape="1">
          <a:blip r:embed="rId10">
            <a:extLst>
              <a:ext uri="{28A0092B-C50C-407E-A947-70E740481C1C}">
                <a14:useLocalDpi xmlns:a14="http://schemas.microsoft.com/office/drawing/2010/main" val="0"/>
              </a:ext>
            </a:extLst>
          </a:blip>
          <a:srcRect l="39209" t="30991" r="37462" b="59255"/>
          <a:stretch/>
        </p:blipFill>
        <p:spPr>
          <a:xfrm rot="5400000">
            <a:off x="3325656" y="2567593"/>
            <a:ext cx="716960" cy="464343"/>
          </a:xfrm>
          <a:prstGeom prst="rect">
            <a:avLst/>
          </a:prstGeom>
        </p:spPr>
      </p:pic>
      <p:pic>
        <p:nvPicPr>
          <p:cNvPr id="39" name="PA-AnanRyoko - Refrain">
            <a:hlinkClick r:id="" action="ppaction://media"/>
            <a:extLst>
              <a:ext uri="{FF2B5EF4-FFF2-40B4-BE49-F238E27FC236}">
                <a16:creationId xmlns:a16="http://schemas.microsoft.com/office/drawing/2014/main" id="{258C234E-3183-4803-AA9A-963D7B9C15D4}"/>
              </a:ext>
            </a:extLst>
          </p:cNvPr>
          <p:cNvPicPr>
            <a:picLocks noChangeAspect="1"/>
          </p:cNvPicPr>
          <p:nvPr>
            <a:audioFile r:link="rId2"/>
            <p:custDataLst>
              <p:tags r:id="rId3"/>
            </p:custDataLst>
            <p:extLst>
              <p:ext uri="{DAA4B4D4-6D71-4841-9C94-3DE7FCFB9230}">
                <p14:media xmlns:p14="http://schemas.microsoft.com/office/powerpoint/2010/main" r:embed="rId1"/>
              </p:ext>
            </p:extLst>
          </p:nvPr>
        </p:nvPicPr>
        <p:blipFill>
          <a:blip r:embed="rId11"/>
          <a:stretch>
            <a:fillRect/>
          </a:stretch>
        </p:blipFill>
        <p:spPr>
          <a:xfrm>
            <a:off x="12687198" y="1281778"/>
            <a:ext cx="487363" cy="487363"/>
          </a:xfrm>
          <a:prstGeom prst="rect">
            <a:avLst/>
          </a:prstGeom>
        </p:spPr>
      </p:pic>
      <p:sp>
        <p:nvSpPr>
          <p:cNvPr id="5" name="矩形 4">
            <a:extLst>
              <a:ext uri="{FF2B5EF4-FFF2-40B4-BE49-F238E27FC236}">
                <a16:creationId xmlns:a16="http://schemas.microsoft.com/office/drawing/2014/main" id="{C590A723-5101-483F-877E-C9F62519A7FD}"/>
              </a:ext>
            </a:extLst>
          </p:cNvPr>
          <p:cNvSpPr/>
          <p:nvPr/>
        </p:nvSpPr>
        <p:spPr>
          <a:xfrm>
            <a:off x="3090607" y="2920940"/>
            <a:ext cx="7263527" cy="954107"/>
          </a:xfrm>
          <a:prstGeom prst="rect">
            <a:avLst/>
          </a:prstGeom>
        </p:spPr>
        <p:txBody>
          <a:bodyPr wrap="none">
            <a:spAutoFit/>
          </a:bodyPr>
          <a:lstStyle/>
          <a:p>
            <a:r>
              <a:rPr lang="zh-CN" altLang="en-US" sz="5600" dirty="0">
                <a:solidFill>
                  <a:schemeClr val="bg1"/>
                </a:solidFill>
                <a:latin typeface="黑体" panose="02010609060101010101" pitchFamily="49" charset="-122"/>
                <a:ea typeface="黑体" panose="02010609060101010101" pitchFamily="49" charset="-122"/>
              </a:rPr>
              <a:t>第</a:t>
            </a:r>
            <a:r>
              <a:rPr lang="en-US" altLang="zh-CN" sz="5600" dirty="0">
                <a:solidFill>
                  <a:schemeClr val="bg1"/>
                </a:solidFill>
                <a:latin typeface="黑体" panose="02010609060101010101" pitchFamily="49" charset="-122"/>
                <a:ea typeface="黑体" panose="02010609060101010101" pitchFamily="49" charset="-122"/>
              </a:rPr>
              <a:t>1</a:t>
            </a:r>
            <a:r>
              <a:rPr lang="zh-CN" altLang="en-US" sz="5600" dirty="0">
                <a:solidFill>
                  <a:schemeClr val="bg1"/>
                </a:solidFill>
                <a:latin typeface="黑体" panose="02010609060101010101" pitchFamily="49" charset="-122"/>
                <a:ea typeface="黑体" panose="02010609060101010101" pitchFamily="49" charset="-122"/>
              </a:rPr>
              <a:t>章  	网页设计基础</a:t>
            </a:r>
          </a:p>
        </p:txBody>
      </p:sp>
    </p:spTree>
    <p:extLst>
      <p:ext uri="{BB962C8B-B14F-4D97-AF65-F5344CB8AC3E}">
        <p14:creationId xmlns:p14="http://schemas.microsoft.com/office/powerpoint/2010/main" val="3184906863"/>
      </p:ext>
    </p:extLst>
  </p:cSld>
  <p:clrMapOvr>
    <a:masterClrMapping/>
  </p:clrMapOvr>
  <p:transition spd="slow" advClick="0" advTm="2000">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9"/>
                                        </p:tgtEl>
                                      </p:cBhvr>
                                    </p:cmd>
                                  </p:childTnLst>
                                </p:cTn>
                              </p:par>
                              <p:par>
                                <p:cTn id="7" presetID="42" presetClass="entr" presetSubtype="0" fill="hold" grpId="0" nodeType="withEffect">
                                  <p:stCondLst>
                                    <p:cond delay="750"/>
                                  </p:stCondLst>
                                  <p:childTnLst>
                                    <p:set>
                                      <p:cBhvr>
                                        <p:cTn id="8" dur="1" fill="hold">
                                          <p:stCondLst>
                                            <p:cond delay="0"/>
                                          </p:stCondLst>
                                        </p:cTn>
                                        <p:tgtEl>
                                          <p:spTgt spid="11"/>
                                        </p:tgtEl>
                                        <p:attrNameLst>
                                          <p:attrName>style.visibility</p:attrName>
                                        </p:attrNameLst>
                                      </p:cBhvr>
                                      <p:to>
                                        <p:strVal val="visible"/>
                                      </p:to>
                                    </p:set>
                                    <p:animEffect transition="in" filter="fade">
                                      <p:cBhvr>
                                        <p:cTn id="9" dur="1000"/>
                                        <p:tgtEl>
                                          <p:spTgt spid="11"/>
                                        </p:tgtEl>
                                      </p:cBhvr>
                                    </p:animEffect>
                                    <p:anim calcmode="lin" valueType="num">
                                      <p:cBhvr>
                                        <p:cTn id="10" dur="1000" fill="hold"/>
                                        <p:tgtEl>
                                          <p:spTgt spid="11"/>
                                        </p:tgtEl>
                                        <p:attrNameLst>
                                          <p:attrName>ppt_x</p:attrName>
                                        </p:attrNameLst>
                                      </p:cBhvr>
                                      <p:tavLst>
                                        <p:tav tm="0">
                                          <p:val>
                                            <p:strVal val="#ppt_x"/>
                                          </p:val>
                                        </p:tav>
                                        <p:tav tm="100000">
                                          <p:val>
                                            <p:strVal val="#ppt_x"/>
                                          </p:val>
                                        </p:tav>
                                      </p:tavLst>
                                    </p:anim>
                                    <p:anim calcmode="lin" valueType="num">
                                      <p:cBhvr>
                                        <p:cTn id="11" dur="1000" fill="hold"/>
                                        <p:tgtEl>
                                          <p:spTgt spid="11"/>
                                        </p:tgtEl>
                                        <p:attrNameLst>
                                          <p:attrName>ppt_y</p:attrName>
                                        </p:attrNameLst>
                                      </p:cBhvr>
                                      <p:tavLst>
                                        <p:tav tm="0">
                                          <p:val>
                                            <p:strVal val="#ppt_y+.1"/>
                                          </p:val>
                                        </p:tav>
                                        <p:tav tm="100000">
                                          <p:val>
                                            <p:strVal val="#ppt_y"/>
                                          </p:val>
                                        </p:tav>
                                      </p:tavLst>
                                    </p:anim>
                                  </p:childTnLst>
                                </p:cTn>
                              </p:par>
                              <p:par>
                                <p:cTn id="12" presetID="17" presetClass="entr" presetSubtype="10" fill="hold" nodeType="withEffect">
                                  <p:stCondLst>
                                    <p:cond delay="75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ppt_w</p:attrName>
                                        </p:attrNameLst>
                                      </p:cBhvr>
                                      <p:tavLst>
                                        <p:tav tm="0">
                                          <p:val>
                                            <p:fltVal val="0"/>
                                          </p:val>
                                        </p:tav>
                                        <p:tav tm="100000">
                                          <p:val>
                                            <p:strVal val="#ppt_w"/>
                                          </p:val>
                                        </p:tav>
                                      </p:tavLst>
                                    </p:anim>
                                    <p:anim calcmode="lin" valueType="num">
                                      <p:cBhvr>
                                        <p:cTn id="15" dur="500" fill="hold"/>
                                        <p:tgtEl>
                                          <p:spTgt spid="3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200">
                <p:cTn id="16" fill="hold" display="0">
                  <p:stCondLst>
                    <p:cond delay="indefinite"/>
                  </p:stCondLst>
                  <p:endCondLst>
                    <p:cond evt="onStopAudio" delay="0">
                      <p:tgtEl>
                        <p:sldTgt/>
                      </p:tgtEl>
                    </p:cond>
                  </p:endCondLst>
                </p:cTn>
                <p:tgtEl>
                  <p:spTgt spid="39"/>
                </p:tgtEl>
              </p:cMediaNode>
            </p:audio>
          </p:childTnLst>
        </p:cTn>
      </p:par>
    </p:tnLst>
    <p:bldLst>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1.2</a:t>
            </a:r>
            <a:r>
              <a:rPr lang="zh-CN" altLang="zh-CN" dirty="0"/>
              <a:t>常用网页设计软件及工具</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flash</a:t>
            </a:r>
            <a:endParaRPr lang="zh-CN" altLang="zh-CN" dirty="0"/>
          </a:p>
          <a:p>
            <a:r>
              <a:rPr lang="en-US" altLang="zh-CN" dirty="0"/>
              <a:t>Flash</a:t>
            </a:r>
            <a:r>
              <a:rPr lang="zh-CN" altLang="zh-CN" dirty="0"/>
              <a:t>是一款集动画设计与应用程序开发于一体的软件，具有动画绘制、动作实现、程序编写和动画输出等功能。</a:t>
            </a:r>
          </a:p>
        </p:txBody>
      </p:sp>
      <p:pic>
        <p:nvPicPr>
          <p:cNvPr id="5" name="图片 4">
            <a:extLst>
              <a:ext uri="{FF2B5EF4-FFF2-40B4-BE49-F238E27FC236}">
                <a16:creationId xmlns:a16="http://schemas.microsoft.com/office/drawing/2014/main" id="{DBEDA937-5A74-428C-AE28-7CC32F1ABA40}"/>
              </a:ext>
            </a:extLst>
          </p:cNvPr>
          <p:cNvPicPr/>
          <p:nvPr/>
        </p:nvPicPr>
        <p:blipFill>
          <a:blip r:embed="rId2">
            <a:extLst>
              <a:ext uri="{28A0092B-C50C-407E-A947-70E740481C1C}">
                <a14:useLocalDpi xmlns:a14="http://schemas.microsoft.com/office/drawing/2010/main" val="0"/>
              </a:ext>
            </a:extLst>
          </a:blip>
          <a:stretch>
            <a:fillRect/>
          </a:stretch>
        </p:blipFill>
        <p:spPr>
          <a:xfrm>
            <a:off x="3458845" y="3141345"/>
            <a:ext cx="5274310" cy="3215005"/>
          </a:xfrm>
          <a:prstGeom prst="rect">
            <a:avLst/>
          </a:prstGeom>
        </p:spPr>
      </p:pic>
    </p:spTree>
    <p:extLst>
      <p:ext uri="{BB962C8B-B14F-4D97-AF65-F5344CB8AC3E}">
        <p14:creationId xmlns:p14="http://schemas.microsoft.com/office/powerpoint/2010/main" val="3437536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1.2</a:t>
            </a:r>
            <a:r>
              <a:rPr lang="zh-CN" altLang="zh-CN" dirty="0"/>
              <a:t>常用网页设计软件及工具</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Fireworks</a:t>
            </a:r>
            <a:r>
              <a:rPr lang="zh-CN" altLang="zh-CN" dirty="0"/>
              <a:t>是第一套专门为制作网页图形而设计的软件，同时也是专业的网页图形设计及制作软件。</a:t>
            </a:r>
          </a:p>
        </p:txBody>
      </p:sp>
      <p:pic>
        <p:nvPicPr>
          <p:cNvPr id="5" name="图片 4">
            <a:extLst>
              <a:ext uri="{FF2B5EF4-FFF2-40B4-BE49-F238E27FC236}">
                <a16:creationId xmlns:a16="http://schemas.microsoft.com/office/drawing/2014/main" id="{3D40AFC4-C441-4B5B-990C-2570BEB5023C}"/>
              </a:ext>
            </a:extLst>
          </p:cNvPr>
          <p:cNvPicPr/>
          <p:nvPr/>
        </p:nvPicPr>
        <p:blipFill rotWithShape="1">
          <a:blip r:embed="rId2">
            <a:extLst>
              <a:ext uri="{28A0092B-C50C-407E-A947-70E740481C1C}">
                <a14:useLocalDpi xmlns:a14="http://schemas.microsoft.com/office/drawing/2010/main" val="0"/>
              </a:ext>
            </a:extLst>
          </a:blip>
          <a:srcRect b="4163"/>
          <a:stretch/>
        </p:blipFill>
        <p:spPr bwMode="auto">
          <a:xfrm>
            <a:off x="3457575" y="2851150"/>
            <a:ext cx="5276850" cy="35052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77040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1.2</a:t>
            </a:r>
            <a:r>
              <a:rPr lang="zh-CN" altLang="zh-CN" dirty="0"/>
              <a:t>常用网页设计软件及工具</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photoshop</a:t>
            </a:r>
            <a:endParaRPr lang="zh-CN" altLang="zh-CN" dirty="0"/>
          </a:p>
          <a:p>
            <a:r>
              <a:rPr lang="en-US" altLang="zh-CN" dirty="0"/>
              <a:t>Photoshop</a:t>
            </a:r>
            <a:r>
              <a:rPr lang="zh-CN" altLang="zh-CN" dirty="0"/>
              <a:t>是一款集图像扫描、图像制作、编辑修改、创意设计和图像输入与输出于一体的图形图像处理软件，深受广大用户的喜爱，平面设计是</a:t>
            </a:r>
            <a:r>
              <a:rPr lang="en-US" altLang="zh-CN" dirty="0"/>
              <a:t> Photoshop</a:t>
            </a:r>
            <a:r>
              <a:rPr lang="zh-CN" altLang="zh-CN" dirty="0"/>
              <a:t>应用最为广泛的领域。</a:t>
            </a:r>
          </a:p>
        </p:txBody>
      </p:sp>
      <p:pic>
        <p:nvPicPr>
          <p:cNvPr id="5" name="图片 4">
            <a:extLst>
              <a:ext uri="{FF2B5EF4-FFF2-40B4-BE49-F238E27FC236}">
                <a16:creationId xmlns:a16="http://schemas.microsoft.com/office/drawing/2014/main" id="{8B20429F-4538-4F57-AFAD-9C9129BBCBE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633017" y="3146107"/>
            <a:ext cx="5274310" cy="2800985"/>
          </a:xfrm>
          <a:prstGeom prst="rect">
            <a:avLst/>
          </a:prstGeom>
        </p:spPr>
      </p:pic>
    </p:spTree>
    <p:extLst>
      <p:ext uri="{BB962C8B-B14F-4D97-AF65-F5344CB8AC3E}">
        <p14:creationId xmlns:p14="http://schemas.microsoft.com/office/powerpoint/2010/main" val="3554333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1.3</a:t>
            </a:r>
            <a:r>
              <a:rPr lang="zh-CN" altLang="zh-CN" dirty="0"/>
              <a:t>网站制作技术</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1.</a:t>
            </a:r>
            <a:r>
              <a:rPr lang="zh-CN" altLang="zh-CN" dirty="0"/>
              <a:t>传统</a:t>
            </a:r>
            <a:r>
              <a:rPr lang="en-US" altLang="zh-CN" dirty="0"/>
              <a:t>HTML</a:t>
            </a:r>
            <a:r>
              <a:rPr lang="zh-CN" altLang="zh-CN" dirty="0"/>
              <a:t>语言</a:t>
            </a:r>
            <a:br>
              <a:rPr lang="en-US" altLang="zh-CN" dirty="0"/>
            </a:br>
            <a:r>
              <a:rPr lang="en-US" altLang="zh-CN" dirty="0"/>
              <a:t>    HTML</a:t>
            </a:r>
            <a:r>
              <a:rPr lang="zh-CN" altLang="zh-CN" dirty="0"/>
              <a:t>是一种用来制作超文本文档的简单标记语言，其是构成</a:t>
            </a:r>
            <a:r>
              <a:rPr lang="en-US" altLang="zh-CN" dirty="0"/>
              <a:t>Web</a:t>
            </a:r>
            <a:r>
              <a:rPr lang="zh-CN" altLang="zh-CN" dirty="0"/>
              <a:t>页面</a:t>
            </a:r>
            <a:r>
              <a:rPr lang="en-US" altLang="zh-CN" dirty="0"/>
              <a:t>(</a:t>
            </a:r>
            <a:r>
              <a:rPr lang="en-US" altLang="zh-CN" dirty="0" err="1"/>
              <a:t>Pg</a:t>
            </a:r>
            <a:r>
              <a:rPr lang="en-US" altLang="zh-CN" dirty="0"/>
              <a:t>)</a:t>
            </a:r>
            <a:r>
              <a:rPr lang="zh-CN" altLang="zh-CN" dirty="0"/>
              <a:t>的主要工具，是用来表示网上信息的符号标志语言。</a:t>
            </a:r>
            <a:r>
              <a:rPr lang="en-US" altLang="zh-CN" dirty="0"/>
              <a:t>HTML</a:t>
            </a:r>
            <a:r>
              <a:rPr lang="zh-CN" altLang="zh-CN" dirty="0"/>
              <a:t>语言使用</a:t>
            </a:r>
            <a:r>
              <a:rPr lang="en-US" altLang="zh-CN" dirty="0"/>
              <a:t>“</a:t>
            </a:r>
            <a:r>
              <a:rPr lang="zh-CN" altLang="zh-CN" dirty="0"/>
              <a:t>标记</a:t>
            </a:r>
            <a:r>
              <a:rPr lang="en-US" altLang="zh-CN" dirty="0"/>
              <a:t>”(</a:t>
            </a:r>
            <a:r>
              <a:rPr lang="zh-CN" altLang="zh-CN" dirty="0"/>
              <a:t>也叫</a:t>
            </a:r>
            <a:r>
              <a:rPr lang="en-US" altLang="zh-CN" dirty="0"/>
              <a:t>“</a:t>
            </a:r>
            <a:r>
              <a:rPr lang="zh-CN" altLang="zh-CN" dirty="0"/>
              <a:t>标签</a:t>
            </a:r>
            <a:r>
              <a:rPr lang="en-US" altLang="zh-CN" dirty="0"/>
              <a:t>”)</a:t>
            </a:r>
            <a:r>
              <a:rPr lang="zh-CN" altLang="zh-CN" dirty="0"/>
              <a:t>来指示</a:t>
            </a:r>
            <a:r>
              <a:rPr lang="en-US" altLang="zh-CN" dirty="0"/>
              <a:t>Web</a:t>
            </a:r>
            <a:r>
              <a:rPr lang="zh-CN" altLang="zh-CN" dirty="0"/>
              <a:t>浏览器应该如何显示网页元素，</a:t>
            </a:r>
            <a:r>
              <a:rPr lang="en-US" altLang="zh-CN" dirty="0"/>
              <a:t>HTML</a:t>
            </a:r>
            <a:r>
              <a:rPr lang="zh-CN" altLang="zh-CN" dirty="0"/>
              <a:t>标记是</a:t>
            </a:r>
            <a:r>
              <a:rPr lang="en-US" altLang="zh-CN" dirty="0"/>
              <a:t>HTML</a:t>
            </a:r>
            <a:r>
              <a:rPr lang="zh-CN" altLang="zh-CN" dirty="0"/>
              <a:t>中用来鉴别网页元素的类型、格式和外观的文本字符串。</a:t>
            </a:r>
            <a:br>
              <a:rPr lang="en-US" altLang="zh-CN" dirty="0"/>
            </a:br>
            <a:r>
              <a:rPr lang="en-US" altLang="zh-CN" dirty="0"/>
              <a:t>2.XHTML</a:t>
            </a:r>
            <a:r>
              <a:rPr lang="zh-CN" altLang="zh-CN" dirty="0"/>
              <a:t>结构语言</a:t>
            </a:r>
            <a:br>
              <a:rPr lang="en-US" altLang="zh-CN" dirty="0"/>
            </a:br>
            <a:r>
              <a:rPr lang="en-US" altLang="zh-CN" dirty="0"/>
              <a:t>    XHTML</a:t>
            </a:r>
            <a:r>
              <a:rPr lang="zh-CN" altLang="zh-CN" dirty="0"/>
              <a:t>结构语言是一种基于</a:t>
            </a:r>
            <a:r>
              <a:rPr lang="en-US" altLang="zh-CN" dirty="0"/>
              <a:t>HTML4.1</a:t>
            </a:r>
            <a:r>
              <a:rPr lang="zh-CN" altLang="zh-CN" dirty="0"/>
              <a:t>与</a:t>
            </a:r>
            <a:r>
              <a:rPr lang="en-US" altLang="zh-CN" dirty="0"/>
              <a:t>XML</a:t>
            </a:r>
            <a:r>
              <a:rPr lang="zh-CN" altLang="zh-CN" dirty="0"/>
              <a:t>的新结构化语言。其既可以看作是</a:t>
            </a:r>
            <a:r>
              <a:rPr lang="en-US" altLang="zh-CN" dirty="0"/>
              <a:t>HTML4.1</a:t>
            </a:r>
            <a:r>
              <a:rPr lang="zh-CN" altLang="zh-CN" dirty="0"/>
              <a:t>的发展和延伸，又可以看作是</a:t>
            </a:r>
            <a:r>
              <a:rPr lang="en-US" altLang="zh-CN" dirty="0"/>
              <a:t>XML</a:t>
            </a:r>
            <a:r>
              <a:rPr lang="zh-CN" altLang="zh-CN" dirty="0"/>
              <a:t>语言的一个子集</a:t>
            </a:r>
            <a:r>
              <a:rPr lang="en-US" altLang="zh-CN" dirty="0"/>
              <a:t>,</a:t>
            </a:r>
            <a:r>
              <a:rPr lang="zh-CN" altLang="zh-CN" dirty="0"/>
              <a:t>在</a:t>
            </a:r>
            <a:r>
              <a:rPr lang="en-US" altLang="zh-CN" dirty="0"/>
              <a:t>XHTML</a:t>
            </a:r>
            <a:r>
              <a:rPr lang="zh-CN" altLang="zh-CN" dirty="0"/>
              <a:t>语言中，摈弃了所有描述性的</a:t>
            </a:r>
            <a:r>
              <a:rPr lang="en-US" altLang="zh-CN" dirty="0"/>
              <a:t>HTML</a:t>
            </a:r>
            <a:r>
              <a:rPr lang="zh-CN" altLang="zh-CN" dirty="0"/>
              <a:t>标签，仅保留了结构化的标签，以减小文件内容对结构的影响，同时减少网页设计代码的输入量，</a:t>
            </a:r>
            <a:r>
              <a:rPr lang="en-US" altLang="zh-CN" dirty="0"/>
              <a:t>XHTML</a:t>
            </a:r>
            <a:r>
              <a:rPr lang="zh-CN" altLang="zh-CN" dirty="0"/>
              <a:t>的标签、属性、属性值等内容的书写格式都有严格的规范，从而提高代码在各种平台下的解析效率。</a:t>
            </a:r>
          </a:p>
        </p:txBody>
      </p:sp>
    </p:spTree>
    <p:extLst>
      <p:ext uri="{BB962C8B-B14F-4D97-AF65-F5344CB8AC3E}">
        <p14:creationId xmlns:p14="http://schemas.microsoft.com/office/powerpoint/2010/main" val="1475501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normAutofit fontScale="90000"/>
          </a:bodyPr>
          <a:lstStyle/>
          <a:p>
            <a:r>
              <a:rPr lang="en-US" altLang="zh-CN" dirty="0"/>
              <a:t>1.3.2</a:t>
            </a:r>
            <a:r>
              <a:rPr lang="zh-CN" altLang="zh-CN" dirty="0"/>
              <a:t>网页脚本语言</a:t>
            </a:r>
            <a:br>
              <a:rPr lang="en-US" altLang="zh-CN" dirty="0"/>
            </a:br>
            <a:endParaRPr lang="zh-CN" altLang="zh-CN" dirty="0"/>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1.</a:t>
            </a:r>
            <a:r>
              <a:rPr lang="zh-CN" altLang="zh-CN" dirty="0"/>
              <a:t>脚本语言</a:t>
            </a:r>
          </a:p>
          <a:p>
            <a:r>
              <a:rPr lang="zh-CN" altLang="zh-CN" dirty="0"/>
              <a:t>脚本语言是有别于高级编程语言的一种编程语言，其通常为缩短传统的程序开发过程而创建，具有短小精悍、简单易学等特性，可帮助程序员快速完成程序的编写工作。</a:t>
            </a:r>
            <a:endParaRPr lang="en-US" altLang="zh-CN" dirty="0"/>
          </a:p>
          <a:p>
            <a:r>
              <a:rPr lang="en-US" altLang="zh-CN" dirty="0"/>
              <a:t>(1)</a:t>
            </a:r>
            <a:r>
              <a:rPr lang="zh-CN" altLang="zh-CN" dirty="0"/>
              <a:t>服务器端脚本语言</a:t>
            </a:r>
            <a:endParaRPr lang="en-US" altLang="zh-CN" dirty="0"/>
          </a:p>
          <a:p>
            <a:r>
              <a:rPr lang="zh-CN" altLang="zh-CN" dirty="0"/>
              <a:t>（</a:t>
            </a:r>
            <a:r>
              <a:rPr lang="en-US" altLang="zh-CN" dirty="0"/>
              <a:t>2)</a:t>
            </a:r>
            <a:r>
              <a:rPr lang="zh-CN" altLang="zh-CN" dirty="0"/>
              <a:t>浏览器脚本语言</a:t>
            </a:r>
            <a:br>
              <a:rPr lang="en-US" altLang="zh-CN" dirty="0"/>
            </a:br>
            <a:br>
              <a:rPr lang="en-US" altLang="zh-CN" dirty="0"/>
            </a:br>
            <a:endParaRPr lang="zh-CN" altLang="zh-CN" dirty="0"/>
          </a:p>
        </p:txBody>
      </p:sp>
    </p:spTree>
    <p:extLst>
      <p:ext uri="{BB962C8B-B14F-4D97-AF65-F5344CB8AC3E}">
        <p14:creationId xmlns:p14="http://schemas.microsoft.com/office/powerpoint/2010/main" val="3021911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1.3.2</a:t>
            </a:r>
            <a:r>
              <a:rPr lang="zh-CN" altLang="zh-CN" dirty="0"/>
              <a:t>网页脚本语言</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2.</a:t>
            </a:r>
            <a:r>
              <a:rPr lang="zh-CN" altLang="zh-CN" dirty="0"/>
              <a:t>标准化的</a:t>
            </a:r>
            <a:r>
              <a:rPr lang="en-US" altLang="zh-CN" dirty="0" err="1"/>
              <a:t>Ecmascnpt</a:t>
            </a:r>
            <a:endParaRPr lang="zh-CN" altLang="zh-CN" dirty="0"/>
          </a:p>
          <a:p>
            <a:r>
              <a:rPr lang="en-US" altLang="zh-CN" dirty="0"/>
              <a:t>ECMAScript</a:t>
            </a:r>
            <a:r>
              <a:rPr lang="zh-CN" altLang="zh-CN" dirty="0"/>
              <a:t>是</a:t>
            </a:r>
            <a:r>
              <a:rPr lang="en-US" altLang="zh-CN" dirty="0"/>
              <a:t>W3C</a:t>
            </a:r>
            <a:r>
              <a:rPr lang="zh-CN" altLang="zh-CN" dirty="0"/>
              <a:t>根据</a:t>
            </a:r>
            <a:r>
              <a:rPr lang="en-US" altLang="zh-CN" dirty="0"/>
              <a:t>Netscape</a:t>
            </a:r>
            <a:r>
              <a:rPr lang="zh-CN" altLang="zh-CN" dirty="0"/>
              <a:t>公司的</a:t>
            </a:r>
            <a:r>
              <a:rPr lang="en-US" altLang="zh-CN" dirty="0" err="1"/>
              <a:t>Javascript</a:t>
            </a:r>
            <a:r>
              <a:rPr lang="zh-CN" altLang="zh-CN" dirty="0"/>
              <a:t>脚本语言制定的、关于网页行为的脚本语言标准。根据该标准制订出了多种脚本语言，包括应用于微软</a:t>
            </a:r>
            <a:r>
              <a:rPr lang="en-US" altLang="zh-CN" dirty="0"/>
              <a:t>Internet Explorer</a:t>
            </a:r>
            <a:r>
              <a:rPr lang="zh-CN" altLang="zh-CN" dirty="0"/>
              <a:t>浏览器的</a:t>
            </a:r>
            <a:r>
              <a:rPr lang="en-US" altLang="zh-CN" dirty="0"/>
              <a:t>Jscript</a:t>
            </a:r>
            <a:r>
              <a:rPr lang="zh-CN" altLang="zh-CN" dirty="0"/>
              <a:t>和用</a:t>
            </a:r>
            <a:r>
              <a:rPr lang="en-US" altLang="zh-CN" dirty="0" err="1"/>
              <a:t>Fash</a:t>
            </a:r>
            <a:r>
              <a:rPr lang="zh-CN" altLang="zh-CN" dirty="0"/>
              <a:t>脚本编写的</a:t>
            </a:r>
            <a:r>
              <a:rPr lang="en-US" altLang="zh-CN" dirty="0" err="1"/>
              <a:t>Actionscript</a:t>
            </a:r>
            <a:r>
              <a:rPr lang="zh-CN" altLang="zh-CN" dirty="0"/>
              <a:t>等。</a:t>
            </a:r>
            <a:endParaRPr lang="en-US" altLang="zh-CN" dirty="0"/>
          </a:p>
          <a:p>
            <a:r>
              <a:rPr lang="en-US" altLang="zh-CN" dirty="0"/>
              <a:t>3.</a:t>
            </a:r>
            <a:r>
              <a:rPr lang="zh-CN" altLang="zh-CN" dirty="0"/>
              <a:t>标准化的文档对象模</a:t>
            </a:r>
          </a:p>
          <a:p>
            <a:r>
              <a:rPr lang="zh-CN" altLang="zh-CN" dirty="0"/>
              <a:t>文档对象模型</a:t>
            </a:r>
            <a:r>
              <a:rPr lang="en-US" altLang="zh-CN" dirty="0"/>
              <a:t> (Document Object Model</a:t>
            </a:r>
            <a:r>
              <a:rPr lang="zh-CN" altLang="zh-CN" dirty="0"/>
              <a:t>，简称</a:t>
            </a:r>
            <a:r>
              <a:rPr lang="en-US" altLang="zh-CN" dirty="0"/>
              <a:t>DOM)</a:t>
            </a:r>
            <a:r>
              <a:rPr lang="zh-CN" altLang="zh-CN" dirty="0"/>
              <a:t>是根据</a:t>
            </a:r>
            <a:r>
              <a:rPr lang="en-US" altLang="zh-CN" dirty="0"/>
              <a:t>W3C DOM</a:t>
            </a:r>
            <a:r>
              <a:rPr lang="zh-CN" altLang="zh-CN" dirty="0"/>
              <a:t>规范而定义的一系列文档对象接口。文档对象模型将整个网页文档视为一个主体，文档中包含的每一个标签或内容都被其视为对象，并提供了一系列调用这些对象的方法。</a:t>
            </a:r>
          </a:p>
        </p:txBody>
      </p:sp>
    </p:spTree>
    <p:extLst>
      <p:ext uri="{BB962C8B-B14F-4D97-AF65-F5344CB8AC3E}">
        <p14:creationId xmlns:p14="http://schemas.microsoft.com/office/powerpoint/2010/main" val="18301458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1.3.3</a:t>
            </a:r>
            <a:r>
              <a:rPr lang="zh-CN" altLang="zh-CN" dirty="0"/>
              <a:t>动态网页编程技术</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1.ASP</a:t>
            </a:r>
            <a:r>
              <a:rPr lang="zh-CN" altLang="zh-CN" dirty="0"/>
              <a:t>技术</a:t>
            </a:r>
            <a:br>
              <a:rPr lang="en-US" altLang="zh-CN" dirty="0"/>
            </a:br>
            <a:endParaRPr lang="zh-CN" altLang="zh-CN" dirty="0"/>
          </a:p>
          <a:p>
            <a:r>
              <a:rPr lang="en-US" altLang="zh-CN" dirty="0"/>
              <a:t>2. ASP. NET</a:t>
            </a:r>
            <a:r>
              <a:rPr lang="zh-CN" altLang="zh-CN" dirty="0"/>
              <a:t>技术</a:t>
            </a:r>
            <a:br>
              <a:rPr lang="en-US" altLang="zh-CN" dirty="0"/>
            </a:br>
            <a:endParaRPr lang="zh-CN" altLang="zh-CN" dirty="0"/>
          </a:p>
          <a:p>
            <a:r>
              <a:rPr lang="en-US" altLang="zh-CN" dirty="0"/>
              <a:t>3.JSP</a:t>
            </a:r>
            <a:r>
              <a:rPr lang="zh-CN" altLang="zh-CN" dirty="0"/>
              <a:t>技术</a:t>
            </a:r>
            <a:br>
              <a:rPr lang="en-US" altLang="zh-CN" dirty="0"/>
            </a:br>
            <a:endParaRPr lang="zh-CN" altLang="zh-CN" dirty="0"/>
          </a:p>
          <a:p>
            <a:r>
              <a:rPr lang="en-US" altLang="zh-CN" dirty="0"/>
              <a:t>4.PHP</a:t>
            </a:r>
            <a:r>
              <a:rPr lang="zh-CN" altLang="zh-CN" dirty="0"/>
              <a:t>技术</a:t>
            </a:r>
          </a:p>
        </p:txBody>
      </p:sp>
    </p:spTree>
    <p:extLst>
      <p:ext uri="{BB962C8B-B14F-4D97-AF65-F5344CB8AC3E}">
        <p14:creationId xmlns:p14="http://schemas.microsoft.com/office/powerpoint/2010/main" val="22529369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1.4</a:t>
            </a:r>
            <a:r>
              <a:rPr lang="zh-CN" altLang="zh-CN" dirty="0"/>
              <a:t>网站制作流程</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zh-CN" altLang="zh-CN" dirty="0"/>
              <a:t>网站制作前期准备工作</a:t>
            </a:r>
          </a:p>
          <a:p>
            <a:r>
              <a:rPr lang="en-US" altLang="zh-CN" dirty="0"/>
              <a:t>1.</a:t>
            </a:r>
            <a:r>
              <a:rPr lang="zh-CN" altLang="zh-CN" dirty="0"/>
              <a:t>市场调研与分析</a:t>
            </a:r>
            <a:br>
              <a:rPr lang="en-US" altLang="zh-CN" dirty="0"/>
            </a:br>
            <a:endParaRPr lang="zh-CN" altLang="zh-CN" dirty="0"/>
          </a:p>
          <a:p>
            <a:r>
              <a:rPr lang="en-US" altLang="zh-CN" dirty="0"/>
              <a:t>2.</a:t>
            </a:r>
            <a:r>
              <a:rPr lang="zh-CN" altLang="zh-CN" dirty="0"/>
              <a:t>收集资料</a:t>
            </a:r>
            <a:br>
              <a:rPr lang="en-US" altLang="zh-CN" dirty="0"/>
            </a:br>
            <a:endParaRPr lang="zh-CN" altLang="zh-CN" dirty="0"/>
          </a:p>
          <a:p>
            <a:r>
              <a:rPr lang="en-US" altLang="zh-CN" dirty="0"/>
              <a:t>3.</a:t>
            </a:r>
            <a:r>
              <a:rPr lang="zh-CN" altLang="zh-CN" dirty="0"/>
              <a:t>网站定位</a:t>
            </a:r>
            <a:br>
              <a:rPr lang="en-US" altLang="zh-CN" dirty="0"/>
            </a:br>
            <a:endParaRPr lang="zh-CN" altLang="zh-CN" dirty="0"/>
          </a:p>
          <a:p>
            <a:r>
              <a:rPr lang="zh-CN" altLang="zh-CN" dirty="0"/>
              <a:t>。</a:t>
            </a:r>
          </a:p>
        </p:txBody>
      </p:sp>
    </p:spTree>
    <p:extLst>
      <p:ext uri="{BB962C8B-B14F-4D97-AF65-F5344CB8AC3E}">
        <p14:creationId xmlns:p14="http://schemas.microsoft.com/office/powerpoint/2010/main" val="40160140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1.4</a:t>
            </a:r>
            <a:r>
              <a:rPr lang="zh-CN" altLang="zh-CN" dirty="0"/>
              <a:t>网站制作流程</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zh-CN" altLang="zh-CN" dirty="0"/>
              <a:t>网站建设方案实施</a:t>
            </a:r>
            <a:br>
              <a:rPr lang="en-US" altLang="zh-CN" dirty="0"/>
            </a:br>
            <a:endParaRPr lang="zh-CN" altLang="zh-CN" dirty="0"/>
          </a:p>
          <a:p>
            <a:r>
              <a:rPr lang="en-US" altLang="zh-CN" dirty="0"/>
              <a:t>1.</a:t>
            </a:r>
            <a:r>
              <a:rPr lang="zh-CN" altLang="zh-CN" dirty="0"/>
              <a:t>规划网站</a:t>
            </a:r>
            <a:br>
              <a:rPr lang="en-US" altLang="zh-CN" dirty="0"/>
            </a:br>
            <a:endParaRPr lang="zh-CN" altLang="zh-CN" dirty="0"/>
          </a:p>
          <a:p>
            <a:r>
              <a:rPr lang="en-US" altLang="zh-CN" dirty="0"/>
              <a:t>2.</a:t>
            </a:r>
            <a:r>
              <a:rPr lang="zh-CN" altLang="zh-CN" dirty="0"/>
              <a:t>页面设计</a:t>
            </a:r>
            <a:br>
              <a:rPr lang="en-US" altLang="zh-CN" dirty="0"/>
            </a:br>
            <a:endParaRPr lang="zh-CN" altLang="zh-CN" dirty="0"/>
          </a:p>
          <a:p>
            <a:r>
              <a:rPr lang="en-US" altLang="zh-CN" dirty="0"/>
              <a:t>3.</a:t>
            </a:r>
            <a:r>
              <a:rPr lang="zh-CN" altLang="zh-CN" dirty="0"/>
              <a:t>静态网页制作</a:t>
            </a:r>
            <a:br>
              <a:rPr lang="en-US" altLang="zh-CN" dirty="0"/>
            </a:br>
            <a:endParaRPr lang="zh-CN" altLang="zh-CN" dirty="0"/>
          </a:p>
          <a:p>
            <a:r>
              <a:rPr lang="en-US" altLang="zh-CN" dirty="0"/>
              <a:t>4.</a:t>
            </a:r>
            <a:r>
              <a:rPr lang="zh-CN" altLang="zh-CN" dirty="0"/>
              <a:t>动态网页制作</a:t>
            </a:r>
            <a:br>
              <a:rPr lang="en-US" altLang="zh-CN" dirty="0"/>
            </a:br>
            <a:endParaRPr lang="zh-CN" altLang="zh-CN" dirty="0"/>
          </a:p>
          <a:p>
            <a:r>
              <a:rPr lang="en-US" altLang="zh-CN" dirty="0"/>
              <a:t>5.</a:t>
            </a:r>
            <a:r>
              <a:rPr lang="zh-CN" altLang="zh-CN" dirty="0"/>
              <a:t>整合网站</a:t>
            </a:r>
            <a:br>
              <a:rPr lang="en-US" altLang="zh-CN" dirty="0"/>
            </a:br>
            <a:endParaRPr lang="zh-CN" altLang="zh-CN" dirty="0"/>
          </a:p>
        </p:txBody>
      </p:sp>
    </p:spTree>
    <p:extLst>
      <p:ext uri="{BB962C8B-B14F-4D97-AF65-F5344CB8AC3E}">
        <p14:creationId xmlns:p14="http://schemas.microsoft.com/office/powerpoint/2010/main" val="521500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1.4</a:t>
            </a:r>
            <a:r>
              <a:rPr lang="zh-CN" altLang="zh-CN" dirty="0"/>
              <a:t>网站制作流程</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zh-CN" altLang="zh-CN" dirty="0"/>
              <a:t>网站建设后期工作</a:t>
            </a:r>
          </a:p>
          <a:p>
            <a:r>
              <a:rPr lang="en-US" altLang="zh-CN" dirty="0"/>
              <a:t>1.</a:t>
            </a:r>
            <a:r>
              <a:rPr lang="zh-CN" altLang="zh-CN" dirty="0"/>
              <a:t>网站测试</a:t>
            </a:r>
            <a:br>
              <a:rPr lang="en-US" altLang="zh-CN" dirty="0"/>
            </a:br>
            <a:endParaRPr lang="zh-CN" altLang="zh-CN" dirty="0"/>
          </a:p>
          <a:p>
            <a:r>
              <a:rPr lang="en-US" altLang="zh-CN" dirty="0"/>
              <a:t>2.</a:t>
            </a:r>
            <a:r>
              <a:rPr lang="zh-CN" altLang="zh-CN" dirty="0"/>
              <a:t>网站发布</a:t>
            </a:r>
            <a:br>
              <a:rPr lang="en-US" altLang="zh-CN" dirty="0"/>
            </a:br>
            <a:endParaRPr lang="zh-CN" altLang="zh-CN" dirty="0"/>
          </a:p>
          <a:p>
            <a:r>
              <a:rPr lang="en-US" altLang="zh-CN" dirty="0"/>
              <a:t>3.</a:t>
            </a:r>
            <a:r>
              <a:rPr lang="zh-CN" altLang="zh-CN" dirty="0"/>
              <a:t>网站推广</a:t>
            </a:r>
            <a:br>
              <a:rPr lang="en-US" altLang="zh-CN" dirty="0"/>
            </a:br>
            <a:endParaRPr lang="zh-CN" altLang="zh-CN" dirty="0"/>
          </a:p>
          <a:p>
            <a:r>
              <a:rPr lang="en-US" altLang="zh-CN" dirty="0"/>
              <a:t>4.</a:t>
            </a:r>
            <a:r>
              <a:rPr lang="zh-CN" altLang="zh-CN" dirty="0"/>
              <a:t>网站维护</a:t>
            </a:r>
            <a:br>
              <a:rPr lang="en-US" altLang="zh-CN" dirty="0"/>
            </a:br>
            <a:endParaRPr lang="zh-CN" altLang="zh-CN" dirty="0"/>
          </a:p>
        </p:txBody>
      </p:sp>
    </p:spTree>
    <p:extLst>
      <p:ext uri="{BB962C8B-B14F-4D97-AF65-F5344CB8AC3E}">
        <p14:creationId xmlns:p14="http://schemas.microsoft.com/office/powerpoint/2010/main" val="9417368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页脚占位符 3">
            <a:extLst>
              <a:ext uri="{FF2B5EF4-FFF2-40B4-BE49-F238E27FC236}">
                <a16:creationId xmlns:a16="http://schemas.microsoft.com/office/drawing/2014/main" id="{A5D1D166-6A50-4EAB-82D4-92FF0DCDC634}"/>
              </a:ext>
            </a:extLst>
          </p:cNvPr>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4099" name="Rectangle 2">
            <a:extLst>
              <a:ext uri="{FF2B5EF4-FFF2-40B4-BE49-F238E27FC236}">
                <a16:creationId xmlns:a16="http://schemas.microsoft.com/office/drawing/2014/main" id="{B8E85CCD-F3E1-41EB-84FD-2461E9FAA71D}"/>
              </a:ext>
            </a:extLst>
          </p:cNvPr>
          <p:cNvSpPr>
            <a:spLocks noGrp="1" noChangeArrowheads="1"/>
          </p:cNvSpPr>
          <p:nvPr>
            <p:ph type="title"/>
          </p:nvPr>
        </p:nvSpPr>
        <p:spPr/>
        <p:txBody>
          <a:bodyPr>
            <a:normAutofit/>
          </a:bodyPr>
          <a:lstStyle/>
          <a:p>
            <a:pPr eaLnBrk="1" hangingPunct="1"/>
            <a:r>
              <a:rPr lang="zh-CN" altLang="en-US" dirty="0"/>
              <a:t>本章内容</a:t>
            </a:r>
          </a:p>
        </p:txBody>
      </p:sp>
      <p:sp>
        <p:nvSpPr>
          <p:cNvPr id="4100" name="Rectangle 3">
            <a:extLst>
              <a:ext uri="{FF2B5EF4-FFF2-40B4-BE49-F238E27FC236}">
                <a16:creationId xmlns:a16="http://schemas.microsoft.com/office/drawing/2014/main" id="{DAA12FE3-1A36-4048-B994-370037563138}"/>
              </a:ext>
            </a:extLst>
          </p:cNvPr>
          <p:cNvSpPr>
            <a:spLocks noGrp="1" noChangeArrowheads="1"/>
          </p:cNvSpPr>
          <p:nvPr>
            <p:ph type="body" idx="1"/>
          </p:nvPr>
        </p:nvSpPr>
        <p:spPr/>
        <p:txBody>
          <a:bodyPr/>
          <a:lstStyle/>
          <a:p>
            <a:pPr>
              <a:lnSpc>
                <a:spcPct val="150000"/>
              </a:lnSpc>
              <a:buFont typeface="Wingdings" panose="05000000000000000000" pitchFamily="2" charset="2"/>
              <a:buChar char="u"/>
            </a:pPr>
            <a:r>
              <a:rPr lang="en-US" altLang="zh-CN" dirty="0"/>
              <a:t>1.1 </a:t>
            </a:r>
            <a:r>
              <a:rPr lang="zh-CN" altLang="en-US" dirty="0"/>
              <a:t>学习任务</a:t>
            </a:r>
            <a:r>
              <a:rPr lang="en-US" altLang="zh-CN" dirty="0"/>
              <a:t>:Web</a:t>
            </a:r>
            <a:r>
              <a:rPr lang="zh-CN" altLang="en-US" dirty="0"/>
              <a:t>基础知识</a:t>
            </a:r>
          </a:p>
          <a:p>
            <a:pPr>
              <a:lnSpc>
                <a:spcPct val="150000"/>
              </a:lnSpc>
              <a:buFont typeface="Wingdings" panose="05000000000000000000" pitchFamily="2" charset="2"/>
              <a:buChar char="u"/>
            </a:pPr>
            <a:r>
              <a:rPr lang="en-US" altLang="zh-CN" dirty="0"/>
              <a:t>1.2 </a:t>
            </a:r>
            <a:r>
              <a:rPr lang="zh-CN" altLang="en-US" dirty="0"/>
              <a:t>学习任务</a:t>
            </a:r>
            <a:r>
              <a:rPr lang="en-US" altLang="zh-CN" dirty="0"/>
              <a:t>:</a:t>
            </a:r>
            <a:r>
              <a:rPr lang="zh-CN" altLang="en-US" dirty="0"/>
              <a:t>常用网页设计软件及工具</a:t>
            </a:r>
          </a:p>
          <a:p>
            <a:pPr>
              <a:lnSpc>
                <a:spcPct val="150000"/>
              </a:lnSpc>
              <a:buFont typeface="Wingdings" panose="05000000000000000000" pitchFamily="2" charset="2"/>
              <a:buChar char="u"/>
            </a:pPr>
            <a:r>
              <a:rPr lang="en-US" altLang="zh-CN" dirty="0"/>
              <a:t>1.3</a:t>
            </a:r>
            <a:r>
              <a:rPr lang="zh-CN" altLang="en-US" dirty="0"/>
              <a:t>学习任务</a:t>
            </a:r>
            <a:r>
              <a:rPr lang="en-US" altLang="zh-CN" dirty="0"/>
              <a:t>:</a:t>
            </a:r>
            <a:r>
              <a:rPr lang="zh-CN" altLang="en-US" dirty="0"/>
              <a:t>网站制作技术</a:t>
            </a:r>
          </a:p>
          <a:p>
            <a:pPr>
              <a:lnSpc>
                <a:spcPct val="150000"/>
              </a:lnSpc>
              <a:buFont typeface="Wingdings" panose="05000000000000000000" pitchFamily="2" charset="2"/>
              <a:buChar char="u"/>
            </a:pPr>
            <a:r>
              <a:rPr lang="en-US" altLang="zh-CN" dirty="0"/>
              <a:t>1.4</a:t>
            </a:r>
            <a:r>
              <a:rPr lang="zh-CN" altLang="en-US" dirty="0"/>
              <a:t>学习任务</a:t>
            </a:r>
            <a:r>
              <a:rPr lang="en-US" altLang="zh-CN" dirty="0"/>
              <a:t>:</a:t>
            </a:r>
            <a:r>
              <a:rPr lang="zh-CN" altLang="en-US" dirty="0"/>
              <a:t>网站制作流程</a:t>
            </a:r>
            <a:endParaRPr lang="en-US" altLang="zh-CN" dirty="0"/>
          </a:p>
          <a:p>
            <a:pPr eaLnBrk="1" hangingPunct="1">
              <a:lnSpc>
                <a:spcPct val="150000"/>
              </a:lnSpc>
              <a:buFont typeface="Wingdings" panose="05000000000000000000" pitchFamily="2" charset="2"/>
              <a:buChar char="u"/>
            </a:pPr>
            <a:r>
              <a:rPr lang="en-US" altLang="zh-CN" dirty="0"/>
              <a:t>1.5 </a:t>
            </a:r>
            <a:r>
              <a:rPr lang="zh-CN" altLang="en-US" dirty="0"/>
              <a:t>课后作业</a:t>
            </a:r>
            <a:endParaRPr lang="en-US" altLang="zh-CN" dirty="0"/>
          </a:p>
          <a:p>
            <a:pPr>
              <a:lnSpc>
                <a:spcPct val="150000"/>
              </a:lnSpc>
              <a:buFont typeface="Wingdings" panose="05000000000000000000" pitchFamily="2" charset="2"/>
              <a:buChar char="u"/>
            </a:pPr>
            <a:r>
              <a:rPr lang="en-US" altLang="zh-CN" dirty="0"/>
              <a:t>1.6</a:t>
            </a:r>
            <a:r>
              <a:rPr lang="zh-CN" altLang="en-US" dirty="0"/>
              <a:t>课堂小结</a:t>
            </a:r>
          </a:p>
          <a:p>
            <a:pPr eaLnBrk="1" hangingPunct="1"/>
            <a:endParaRPr lang="en-US" altLang="zh-C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页脚占位符 3">
            <a:extLst>
              <a:ext uri="{FF2B5EF4-FFF2-40B4-BE49-F238E27FC236}">
                <a16:creationId xmlns:a16="http://schemas.microsoft.com/office/drawing/2014/main" id="{527D5CEF-5A35-4B35-863C-238738070CA1}"/>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2291" name="Rectangle 2">
            <a:extLst>
              <a:ext uri="{FF2B5EF4-FFF2-40B4-BE49-F238E27FC236}">
                <a16:creationId xmlns:a16="http://schemas.microsoft.com/office/drawing/2014/main" id="{D0ED3E72-94D8-402A-8B1F-6ED763E1E264}"/>
              </a:ext>
            </a:extLst>
          </p:cNvPr>
          <p:cNvSpPr>
            <a:spLocks noGrp="1" noChangeArrowheads="1"/>
          </p:cNvSpPr>
          <p:nvPr>
            <p:ph type="title" idx="4294967295"/>
          </p:nvPr>
        </p:nvSpPr>
        <p:spPr>
          <a:xfrm>
            <a:off x="0" y="365125"/>
            <a:ext cx="10515600" cy="1325563"/>
          </a:xfrm>
        </p:spPr>
        <p:txBody>
          <a:bodyPr/>
          <a:lstStyle/>
          <a:p>
            <a:r>
              <a:rPr lang="en-US" altLang="zh-CN" dirty="0"/>
              <a:t>1.5  </a:t>
            </a:r>
            <a:r>
              <a:rPr lang="zh-CN" altLang="en-US" dirty="0"/>
              <a:t>课后习题</a:t>
            </a:r>
          </a:p>
        </p:txBody>
      </p:sp>
      <p:sp>
        <p:nvSpPr>
          <p:cNvPr id="12292" name="Rectangle 3">
            <a:extLst>
              <a:ext uri="{FF2B5EF4-FFF2-40B4-BE49-F238E27FC236}">
                <a16:creationId xmlns:a16="http://schemas.microsoft.com/office/drawing/2014/main" id="{94E9D1D6-BA04-44D7-973B-BC72F71B2941}"/>
              </a:ext>
            </a:extLst>
          </p:cNvPr>
          <p:cNvSpPr>
            <a:spLocks noGrp="1" noChangeArrowheads="1"/>
          </p:cNvSpPr>
          <p:nvPr>
            <p:ph type="body" idx="4294967295"/>
          </p:nvPr>
        </p:nvSpPr>
        <p:spPr>
          <a:xfrm>
            <a:off x="1000125" y="1690688"/>
            <a:ext cx="10515600" cy="4351338"/>
          </a:xfrm>
        </p:spPr>
        <p:txBody>
          <a:bodyPr/>
          <a:lstStyle/>
          <a:p>
            <a:pPr lvl="0"/>
            <a:r>
              <a:rPr lang="zh-CN" altLang="zh-CN" dirty="0"/>
              <a:t>什么是</a:t>
            </a:r>
            <a:r>
              <a:rPr lang="en-US" altLang="zh-CN" dirty="0"/>
              <a:t>WWW?</a:t>
            </a:r>
            <a:endParaRPr lang="zh-CN" altLang="zh-CN" dirty="0"/>
          </a:p>
          <a:p>
            <a:pPr lvl="0"/>
            <a:r>
              <a:rPr lang="zh-CN" altLang="zh-CN" dirty="0"/>
              <a:t>网页的基本元素有哪些？</a:t>
            </a:r>
          </a:p>
          <a:p>
            <a:pPr lvl="0"/>
            <a:r>
              <a:rPr lang="zh-CN" altLang="zh-CN" dirty="0"/>
              <a:t>动态网页和静态网页的区别是什么？动态网页有什么特点？</a:t>
            </a:r>
          </a:p>
          <a:p>
            <a:pPr lvl="0"/>
            <a:r>
              <a:rPr lang="zh-CN" altLang="zh-CN" dirty="0"/>
              <a:t>网站的制作流程包括哪些内容？</a:t>
            </a:r>
          </a:p>
          <a:p>
            <a:pPr marL="0" indent="0">
              <a:buNone/>
            </a:pPr>
            <a:endParaRPr lang="en-US" altLang="zh-C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页脚占位符 3">
            <a:extLst>
              <a:ext uri="{FF2B5EF4-FFF2-40B4-BE49-F238E27FC236}">
                <a16:creationId xmlns:a16="http://schemas.microsoft.com/office/drawing/2014/main" id="{527D5CEF-5A35-4B35-863C-238738070CA1}"/>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2291" name="Rectangle 2">
            <a:extLst>
              <a:ext uri="{FF2B5EF4-FFF2-40B4-BE49-F238E27FC236}">
                <a16:creationId xmlns:a16="http://schemas.microsoft.com/office/drawing/2014/main" id="{D0ED3E72-94D8-402A-8B1F-6ED763E1E264}"/>
              </a:ext>
            </a:extLst>
          </p:cNvPr>
          <p:cNvSpPr>
            <a:spLocks noGrp="1" noChangeArrowheads="1"/>
          </p:cNvSpPr>
          <p:nvPr>
            <p:ph type="title" idx="4294967295"/>
          </p:nvPr>
        </p:nvSpPr>
        <p:spPr>
          <a:xfrm>
            <a:off x="0" y="365125"/>
            <a:ext cx="10515600" cy="1325563"/>
          </a:xfrm>
        </p:spPr>
        <p:txBody>
          <a:bodyPr/>
          <a:lstStyle/>
          <a:p>
            <a:r>
              <a:rPr lang="en-US" altLang="zh-CN" dirty="0"/>
              <a:t>1.6  </a:t>
            </a:r>
            <a:r>
              <a:rPr lang="zh-CN" altLang="en-US" dirty="0"/>
              <a:t>课堂小结</a:t>
            </a:r>
          </a:p>
        </p:txBody>
      </p:sp>
      <p:sp>
        <p:nvSpPr>
          <p:cNvPr id="12292" name="Rectangle 3">
            <a:extLst>
              <a:ext uri="{FF2B5EF4-FFF2-40B4-BE49-F238E27FC236}">
                <a16:creationId xmlns:a16="http://schemas.microsoft.com/office/drawing/2014/main" id="{94E9D1D6-BA04-44D7-973B-BC72F71B2941}"/>
              </a:ext>
            </a:extLst>
          </p:cNvPr>
          <p:cNvSpPr>
            <a:spLocks noGrp="1" noChangeArrowheads="1"/>
          </p:cNvSpPr>
          <p:nvPr>
            <p:ph type="body" idx="4294967295"/>
          </p:nvPr>
        </p:nvSpPr>
        <p:spPr>
          <a:xfrm>
            <a:off x="1000125" y="1690688"/>
            <a:ext cx="10515600" cy="4351338"/>
          </a:xfrm>
        </p:spPr>
        <p:txBody>
          <a:bodyPr/>
          <a:lstStyle/>
          <a:p>
            <a:pPr marL="0" indent="0">
              <a:lnSpc>
                <a:spcPct val="150000"/>
              </a:lnSpc>
              <a:buNone/>
            </a:pPr>
            <a:r>
              <a:rPr lang="en-US" altLang="zh-CN" dirty="0"/>
              <a:t>    </a:t>
            </a:r>
            <a:r>
              <a:rPr lang="zh-CN" altLang="en-US" dirty="0"/>
              <a:t>通过本堂课的学习，我们了解了</a:t>
            </a:r>
            <a:r>
              <a:rPr lang="en-US" altLang="zh-CN" dirty="0"/>
              <a:t>Web</a:t>
            </a:r>
            <a:r>
              <a:rPr lang="zh-CN" altLang="en-US" dirty="0"/>
              <a:t>基础知识，学习了常用网页设计软件及工具，了解了网站制作技术，及网站制作流程，为下一章的学习打下了基础。</a:t>
            </a:r>
          </a:p>
          <a:p>
            <a:pPr marL="0" indent="0">
              <a:lnSpc>
                <a:spcPct val="150000"/>
              </a:lnSpc>
              <a:buNone/>
            </a:pPr>
            <a:endParaRPr lang="en-US" altLang="zh-CN" dirty="0"/>
          </a:p>
        </p:txBody>
      </p:sp>
    </p:spTree>
    <p:extLst>
      <p:ext uri="{BB962C8B-B14F-4D97-AF65-F5344CB8AC3E}">
        <p14:creationId xmlns:p14="http://schemas.microsoft.com/office/powerpoint/2010/main" val="2463475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页脚占位符 3">
            <a:extLst>
              <a:ext uri="{FF2B5EF4-FFF2-40B4-BE49-F238E27FC236}">
                <a16:creationId xmlns:a16="http://schemas.microsoft.com/office/drawing/2014/main" id="{DE78B3BE-90BF-4002-B5AF-FA4E261167A2}"/>
              </a:ext>
            </a:extLst>
          </p:cNvPr>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5123" name="Rectangle 2">
            <a:extLst>
              <a:ext uri="{FF2B5EF4-FFF2-40B4-BE49-F238E27FC236}">
                <a16:creationId xmlns:a16="http://schemas.microsoft.com/office/drawing/2014/main" id="{C864DA56-F2D0-43F1-8DA5-10470AF6BA2B}"/>
              </a:ext>
            </a:extLst>
          </p:cNvPr>
          <p:cNvSpPr>
            <a:spLocks noGrp="1" noChangeArrowheads="1"/>
          </p:cNvSpPr>
          <p:nvPr>
            <p:ph type="title"/>
          </p:nvPr>
        </p:nvSpPr>
        <p:spPr/>
        <p:txBody>
          <a:bodyPr/>
          <a:lstStyle/>
          <a:p>
            <a:pPr marL="571500" indent="-571500" eaLnBrk="1" hangingPunct="1">
              <a:buFont typeface="Wingdings" panose="05000000000000000000" pitchFamily="2" charset="2"/>
              <a:buChar char="Ø"/>
            </a:pPr>
            <a:r>
              <a:rPr lang="en-US" altLang="zh-CN" dirty="0"/>
              <a:t>  </a:t>
            </a:r>
            <a:r>
              <a:rPr lang="zh-CN" altLang="en-US" dirty="0"/>
              <a:t>教学目标</a:t>
            </a:r>
          </a:p>
        </p:txBody>
      </p:sp>
      <p:sp>
        <p:nvSpPr>
          <p:cNvPr id="5124" name="Rectangle 3">
            <a:extLst>
              <a:ext uri="{FF2B5EF4-FFF2-40B4-BE49-F238E27FC236}">
                <a16:creationId xmlns:a16="http://schemas.microsoft.com/office/drawing/2014/main" id="{1E8948B3-E715-4D2E-992C-A4961922CD72}"/>
              </a:ext>
            </a:extLst>
          </p:cNvPr>
          <p:cNvSpPr>
            <a:spLocks noGrp="1" noChangeArrowheads="1"/>
          </p:cNvSpPr>
          <p:nvPr>
            <p:ph type="body" idx="1"/>
          </p:nvPr>
        </p:nvSpPr>
        <p:spPr>
          <a:xfrm>
            <a:off x="1250191" y="1595438"/>
            <a:ext cx="8496300" cy="4897437"/>
          </a:xfrm>
        </p:spPr>
        <p:txBody>
          <a:bodyPr>
            <a:noAutofit/>
          </a:bodyPr>
          <a:lstStyle/>
          <a:p>
            <a:pPr>
              <a:lnSpc>
                <a:spcPts val="3600"/>
              </a:lnSpc>
              <a:buNone/>
            </a:pPr>
            <a:r>
              <a:rPr lang="zh-CN" altLang="en-US" sz="2800" b="1" dirty="0"/>
              <a:t>理论目标</a:t>
            </a:r>
            <a:endParaRPr lang="en-US" altLang="zh-CN" sz="2800" b="1" dirty="0"/>
          </a:p>
          <a:p>
            <a:pPr>
              <a:lnSpc>
                <a:spcPts val="3600"/>
              </a:lnSpc>
              <a:buNone/>
            </a:pPr>
            <a:r>
              <a:rPr lang="en-US" altLang="zh-CN" dirty="0"/>
              <a:t>1</a:t>
            </a:r>
            <a:r>
              <a:rPr lang="zh-CN" altLang="en-US" dirty="0"/>
              <a:t>、了解掌握网页制作相关的基本概念	</a:t>
            </a:r>
          </a:p>
          <a:p>
            <a:pPr>
              <a:lnSpc>
                <a:spcPts val="3600"/>
              </a:lnSpc>
              <a:buNone/>
            </a:pPr>
            <a:r>
              <a:rPr lang="en-US" altLang="zh-CN" dirty="0"/>
              <a:t>2</a:t>
            </a:r>
            <a:r>
              <a:rPr lang="zh-CN" altLang="en-US" dirty="0"/>
              <a:t>、网页设计的原则及网站设计的过程</a:t>
            </a:r>
          </a:p>
          <a:p>
            <a:pPr>
              <a:lnSpc>
                <a:spcPts val="3600"/>
              </a:lnSpc>
              <a:buNone/>
            </a:pPr>
            <a:r>
              <a:rPr lang="zh-CN" altLang="en-US" sz="2800" dirty="0"/>
              <a:t>实操目标</a:t>
            </a:r>
            <a:endParaRPr lang="en-US" altLang="zh-CN" sz="2800" dirty="0"/>
          </a:p>
          <a:p>
            <a:pPr>
              <a:lnSpc>
                <a:spcPts val="3600"/>
              </a:lnSpc>
              <a:buNone/>
            </a:pPr>
            <a:r>
              <a:rPr lang="en-US" altLang="zh-CN" dirty="0"/>
              <a:t>1.</a:t>
            </a:r>
            <a:r>
              <a:rPr lang="zh-CN" altLang="en-US" dirty="0"/>
              <a:t>认识网页；</a:t>
            </a:r>
            <a:endParaRPr lang="en-US" altLang="zh-CN" dirty="0"/>
          </a:p>
          <a:p>
            <a:pPr>
              <a:lnSpc>
                <a:spcPts val="3600"/>
              </a:lnSpc>
              <a:buNone/>
            </a:pPr>
            <a:r>
              <a:rPr lang="en-US" altLang="zh-CN" dirty="0"/>
              <a:t>2.</a:t>
            </a:r>
            <a:r>
              <a:rPr lang="zh-CN" altLang="zh-CN" dirty="0"/>
              <a:t>熟悉网页制作软件</a:t>
            </a:r>
            <a:r>
              <a:rPr lang="en-US" altLang="zh-CN" b="1" dirty="0"/>
              <a:t>Dreamweaver</a:t>
            </a:r>
            <a:r>
              <a:rPr lang="zh-CN" altLang="en-US" dirty="0"/>
              <a:t>；</a:t>
            </a:r>
            <a:endParaRPr lang="en-US" altLang="zh-C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页脚占位符 3">
            <a:extLst>
              <a:ext uri="{FF2B5EF4-FFF2-40B4-BE49-F238E27FC236}">
                <a16:creationId xmlns:a16="http://schemas.microsoft.com/office/drawing/2014/main" id="{A7071D97-C0EE-4955-A8CE-4BF66FD7B0FD}"/>
              </a:ext>
            </a:extLst>
          </p:cNvPr>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6147" name="Rectangle 2">
            <a:extLst>
              <a:ext uri="{FF2B5EF4-FFF2-40B4-BE49-F238E27FC236}">
                <a16:creationId xmlns:a16="http://schemas.microsoft.com/office/drawing/2014/main" id="{DCE43509-C57D-4889-8FFE-D429B80D3115}"/>
              </a:ext>
            </a:extLst>
          </p:cNvPr>
          <p:cNvSpPr>
            <a:spLocks noGrp="1" noChangeArrowheads="1"/>
          </p:cNvSpPr>
          <p:nvPr>
            <p:ph type="title"/>
          </p:nvPr>
        </p:nvSpPr>
        <p:spPr/>
        <p:txBody>
          <a:bodyPr/>
          <a:lstStyle/>
          <a:p>
            <a:r>
              <a:rPr lang="en-US" altLang="zh-CN" dirty="0"/>
              <a:t>1.1  </a:t>
            </a:r>
            <a:r>
              <a:rPr lang="zh-CN" altLang="zh-CN" dirty="0"/>
              <a:t> </a:t>
            </a:r>
            <a:r>
              <a:rPr lang="en-US" altLang="zh-CN" dirty="0"/>
              <a:t>web</a:t>
            </a:r>
            <a:r>
              <a:rPr lang="zh-CN" altLang="zh-CN" dirty="0"/>
              <a:t>基础知识</a:t>
            </a:r>
            <a:br>
              <a:rPr lang="zh-CN" altLang="zh-CN" dirty="0"/>
            </a:br>
            <a:endParaRPr lang="zh-CN" altLang="en-US" dirty="0"/>
          </a:p>
        </p:txBody>
      </p:sp>
      <p:sp>
        <p:nvSpPr>
          <p:cNvPr id="6148" name="Rectangle 3">
            <a:extLst>
              <a:ext uri="{FF2B5EF4-FFF2-40B4-BE49-F238E27FC236}">
                <a16:creationId xmlns:a16="http://schemas.microsoft.com/office/drawing/2014/main" id="{99C06CDD-9FBF-4644-8176-7EAE3B5F698E}"/>
              </a:ext>
            </a:extLst>
          </p:cNvPr>
          <p:cNvSpPr>
            <a:spLocks noGrp="1" noChangeArrowheads="1"/>
          </p:cNvSpPr>
          <p:nvPr>
            <p:ph type="body" idx="1"/>
          </p:nvPr>
        </p:nvSpPr>
        <p:spPr>
          <a:xfrm>
            <a:off x="1051407" y="1690688"/>
            <a:ext cx="10146679" cy="4665662"/>
          </a:xfrm>
        </p:spPr>
        <p:txBody>
          <a:bodyPr/>
          <a:lstStyle/>
          <a:p>
            <a:r>
              <a:rPr lang="en-US" altLang="zh-CN" dirty="0"/>
              <a:t>Internet</a:t>
            </a:r>
            <a:r>
              <a:rPr lang="zh-CN" altLang="zh-CN" dirty="0"/>
              <a:t>即通常所说的互联网，又名因特网，是相互连接的网络集合，</a:t>
            </a:r>
            <a:r>
              <a:rPr lang="en-US" altLang="zh-CN" dirty="0"/>
              <a:t> Internet</a:t>
            </a:r>
            <a:r>
              <a:rPr lang="zh-CN" altLang="zh-CN" dirty="0"/>
              <a:t>是一个巨大的、全球的信息资源库，是由成千上万个网络、上亿台计算机通过特定的网络协议相互连接而成的全球计算机网络，</a:t>
            </a:r>
            <a:r>
              <a:rPr lang="en-US" altLang="zh-CN" dirty="0"/>
              <a:t> </a:t>
            </a:r>
            <a:r>
              <a:rPr lang="en-US" altLang="zh-CN" dirty="0" err="1"/>
              <a:t>Intemet</a:t>
            </a:r>
            <a:r>
              <a:rPr lang="zh-CN" altLang="zh-CN" dirty="0"/>
              <a:t>提供的主要服务包括万维网</a:t>
            </a:r>
            <a:r>
              <a:rPr lang="en-US" altLang="zh-CN" dirty="0"/>
              <a:t>( World Wide Web)</a:t>
            </a:r>
            <a:r>
              <a:rPr lang="zh-CN" altLang="zh-CN" dirty="0"/>
              <a:t>、电子邮件（</a:t>
            </a:r>
            <a:r>
              <a:rPr lang="en-US" altLang="zh-CN" dirty="0"/>
              <a:t>E-mail</a:t>
            </a:r>
            <a:r>
              <a:rPr lang="zh-CN" altLang="zh-CN" dirty="0"/>
              <a:t>）、文件传输</a:t>
            </a:r>
            <a:r>
              <a:rPr lang="en-US" altLang="zh-CN" dirty="0"/>
              <a:t>(FTP)</a:t>
            </a:r>
            <a:r>
              <a:rPr lang="zh-CN" altLang="zh-CN" dirty="0"/>
              <a:t>和远程登录</a:t>
            </a:r>
            <a:r>
              <a:rPr lang="en-US" altLang="zh-CN" dirty="0"/>
              <a:t>(Telnet)</a:t>
            </a:r>
            <a:r>
              <a:rPr lang="zh-CN" altLang="zh-CN" dirty="0"/>
              <a:t>等，其中，</a:t>
            </a:r>
            <a:r>
              <a:rPr lang="en-US" altLang="zh-CN" dirty="0"/>
              <a:t>Web</a:t>
            </a:r>
            <a:r>
              <a:rPr lang="zh-CN" altLang="zh-CN" dirty="0"/>
              <a:t>网以内容形式多样、资源丰富、交互性好等特点，成为应用最广泛的信息检索服务工具。</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页脚占位符 3">
            <a:extLst>
              <a:ext uri="{FF2B5EF4-FFF2-40B4-BE49-F238E27FC236}">
                <a16:creationId xmlns:a16="http://schemas.microsoft.com/office/drawing/2014/main" id="{A1B132B5-9CAD-4000-80EF-E686A6C793F8}"/>
              </a:ext>
            </a:extLst>
          </p:cNvPr>
          <p:cNvSpPr>
            <a:spLocks noGrp="1"/>
          </p:cNvSpPr>
          <p:nvPr>
            <p:ph type="ftr"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7172" name="Rectangle 3">
            <a:extLst>
              <a:ext uri="{FF2B5EF4-FFF2-40B4-BE49-F238E27FC236}">
                <a16:creationId xmlns:a16="http://schemas.microsoft.com/office/drawing/2014/main" id="{ABFDEF7C-1ACB-4415-A13A-8BCCAE209B41}"/>
              </a:ext>
            </a:extLst>
          </p:cNvPr>
          <p:cNvSpPr>
            <a:spLocks noGrp="1" noChangeArrowheads="1"/>
          </p:cNvSpPr>
          <p:nvPr>
            <p:ph type="body" idx="1"/>
          </p:nvPr>
        </p:nvSpPr>
        <p:spPr>
          <a:xfrm>
            <a:off x="1700765" y="1498531"/>
            <a:ext cx="8496300" cy="4897437"/>
          </a:xfrm>
        </p:spPr>
        <p:txBody>
          <a:bodyPr>
            <a:normAutofit/>
          </a:bodyPr>
          <a:lstStyle/>
          <a:p>
            <a:r>
              <a:rPr lang="en-US" altLang="zh-CN" dirty="0"/>
              <a:t>WWW</a:t>
            </a:r>
            <a:r>
              <a:rPr lang="zh-CN" altLang="zh-CN" dirty="0"/>
              <a:t>是</a:t>
            </a:r>
            <a:r>
              <a:rPr lang="en-US" altLang="zh-CN" dirty="0"/>
              <a:t> World Wide Web</a:t>
            </a:r>
            <a:r>
              <a:rPr lang="zh-CN" altLang="zh-CN" dirty="0"/>
              <a:t>的缩写，也可简称为</a:t>
            </a:r>
            <a:r>
              <a:rPr lang="en-US" altLang="zh-CN" dirty="0"/>
              <a:t>web</a:t>
            </a:r>
            <a:r>
              <a:rPr lang="zh-CN" altLang="zh-CN" dirty="0"/>
              <a:t>，中文名字为“万维网”。万维网的核心部分由线一资源定位器</a:t>
            </a:r>
            <a:r>
              <a:rPr lang="en-US" altLang="zh-CN" dirty="0"/>
              <a:t>(URL)</a:t>
            </a:r>
            <a:r>
              <a:rPr lang="zh-CN" altLang="zh-CN" dirty="0"/>
              <a:t>、超文本传输协议</a:t>
            </a:r>
            <a:r>
              <a:rPr lang="en-US" altLang="zh-CN" dirty="0"/>
              <a:t>HTTP</a:t>
            </a:r>
            <a:r>
              <a:rPr lang="zh-CN" altLang="zh-CN" dirty="0"/>
              <a:t>以及超文本标记语言</a:t>
            </a:r>
            <a:r>
              <a:rPr lang="en-US" altLang="zh-CN" dirty="0"/>
              <a:t>(HTML)3</a:t>
            </a:r>
            <a:r>
              <a:rPr lang="zh-CN" altLang="zh-CN" dirty="0"/>
              <a:t>个部分构成。</a:t>
            </a:r>
            <a:endParaRPr lang="en-US" altLang="zh-CN" dirty="0"/>
          </a:p>
          <a:p>
            <a:r>
              <a:rPr lang="zh-CN" altLang="zh-CN" dirty="0"/>
              <a:t>统一资源定位器，又叫</a:t>
            </a:r>
            <a:r>
              <a:rPr lang="en-US" altLang="zh-CN" dirty="0"/>
              <a:t>URL( Uniform Resource Locator)</a:t>
            </a:r>
            <a:r>
              <a:rPr lang="zh-CN" altLang="zh-CN" dirty="0"/>
              <a:t>，是专为标识</a:t>
            </a:r>
            <a:r>
              <a:rPr lang="en-US" altLang="zh-CN" dirty="0"/>
              <a:t>internet</a:t>
            </a:r>
            <a:r>
              <a:rPr lang="zh-CN" altLang="zh-CN" dirty="0"/>
              <a:t>网上资源位位置而设的一种编址方式。通常所说的网页地址，指的即是</a:t>
            </a:r>
            <a:r>
              <a:rPr lang="en-US" altLang="zh-CN" dirty="0"/>
              <a:t>URL</a:t>
            </a:r>
            <a:r>
              <a:rPr lang="zh-CN" altLang="zh-CN" dirty="0"/>
              <a:t>。</a:t>
            </a:r>
          </a:p>
          <a:p>
            <a:r>
              <a:rPr lang="en-US" altLang="zh-CN" dirty="0"/>
              <a:t>URL</a:t>
            </a:r>
            <a:r>
              <a:rPr lang="zh-CN" altLang="zh-CN" dirty="0"/>
              <a:t>由三部分组成：协议类型、主机名以及路径和文件名，表达形式如下：</a:t>
            </a:r>
          </a:p>
          <a:p>
            <a:r>
              <a:rPr lang="zh-CN" altLang="zh-CN" dirty="0"/>
              <a:t>协议名：</a:t>
            </a:r>
            <a:r>
              <a:rPr lang="en-US" altLang="zh-CN" dirty="0"/>
              <a:t>//</a:t>
            </a:r>
            <a:r>
              <a:rPr lang="zh-CN" altLang="zh-CN" dirty="0"/>
              <a:t>服务器的</a:t>
            </a:r>
            <a:r>
              <a:rPr lang="en-US" altLang="zh-CN" dirty="0"/>
              <a:t>IP</a:t>
            </a:r>
            <a:r>
              <a:rPr lang="zh-CN" altLang="zh-CN" dirty="0"/>
              <a:t>地址或域名</a:t>
            </a:r>
            <a:r>
              <a:rPr lang="en-US" altLang="zh-CN" dirty="0"/>
              <a:t>/</a:t>
            </a:r>
            <a:r>
              <a:rPr lang="zh-CN" altLang="zh-CN" dirty="0"/>
              <a:t>路径</a:t>
            </a:r>
            <a:r>
              <a:rPr lang="en-US" altLang="zh-CN" dirty="0"/>
              <a:t>/</a:t>
            </a:r>
            <a:r>
              <a:rPr lang="zh-CN" altLang="zh-CN" dirty="0"/>
              <a:t>文件名，如</a:t>
            </a:r>
            <a:r>
              <a:rPr lang="en-US" altLang="zh-CN" dirty="0"/>
              <a:t>https</a:t>
            </a:r>
            <a:r>
              <a:rPr lang="zh-CN" altLang="zh-CN" dirty="0"/>
              <a:t>：</a:t>
            </a:r>
            <a:r>
              <a:rPr lang="en-US" altLang="zh-CN" dirty="0"/>
              <a:t>//news.sina.com.cn.</a:t>
            </a:r>
            <a:endParaRPr lang="zh-CN" altLang="zh-CN" dirty="0"/>
          </a:p>
          <a:p>
            <a:r>
              <a:rPr lang="zh-CN" altLang="zh-CN" dirty="0"/>
              <a:t>在</a:t>
            </a:r>
            <a:r>
              <a:rPr lang="en-US" altLang="zh-CN" dirty="0"/>
              <a:t>URL</a:t>
            </a:r>
            <a:r>
              <a:rPr lang="zh-CN" altLang="zh-CN" dirty="0"/>
              <a:t>中，可以使用多种</a:t>
            </a:r>
            <a:r>
              <a:rPr lang="en-US" altLang="zh-CN" dirty="0"/>
              <a:t> Internet</a:t>
            </a:r>
            <a:r>
              <a:rPr lang="zh-CN" altLang="zh-CN" dirty="0"/>
              <a:t>协议，如</a:t>
            </a:r>
            <a:r>
              <a:rPr lang="en-US" altLang="zh-CN" dirty="0"/>
              <a:t>HTTP(</a:t>
            </a:r>
            <a:r>
              <a:rPr lang="zh-CN" altLang="zh-CN" dirty="0"/>
              <a:t>超文本传送协议</a:t>
            </a:r>
            <a:r>
              <a:rPr lang="en-US" altLang="zh-CN" dirty="0"/>
              <a:t>)</a:t>
            </a:r>
            <a:r>
              <a:rPr lang="zh-CN" altLang="zh-CN" dirty="0"/>
              <a:t>、</a:t>
            </a:r>
            <a:r>
              <a:rPr lang="en-US" altLang="zh-CN" dirty="0"/>
              <a:t>FTP(</a:t>
            </a:r>
            <a:r>
              <a:rPr lang="zh-CN" altLang="zh-CN" dirty="0"/>
              <a:t>文件传输协议</a:t>
            </a:r>
            <a:r>
              <a:rPr lang="en-US" altLang="zh-CN" dirty="0"/>
              <a:t>)</a:t>
            </a:r>
            <a:r>
              <a:rPr lang="zh-CN" altLang="zh-CN" dirty="0"/>
              <a:t>和</a:t>
            </a:r>
            <a:r>
              <a:rPr lang="en-US" altLang="zh-CN" dirty="0"/>
              <a:t>Telnet(</a:t>
            </a:r>
            <a:r>
              <a:rPr lang="zh-CN" altLang="zh-CN" dirty="0"/>
              <a:t>远程登录协议</a:t>
            </a:r>
            <a:r>
              <a:rPr lang="en-US" altLang="zh-CN" dirty="0"/>
              <a:t>)</a:t>
            </a:r>
            <a:r>
              <a:rPr lang="zh-CN" altLang="zh-CN" dirty="0"/>
              <a:t>等，其中</a:t>
            </a:r>
            <a:r>
              <a:rPr lang="en-US" altLang="zh-CN" dirty="0"/>
              <a:t>HTTP</a:t>
            </a:r>
            <a:r>
              <a:rPr lang="zh-CN" altLang="zh-CN" dirty="0"/>
              <a:t>协议用于</a:t>
            </a:r>
            <a:r>
              <a:rPr lang="en-US" altLang="zh-CN" dirty="0"/>
              <a:t>Web</a:t>
            </a:r>
            <a:r>
              <a:rPr lang="zh-CN" altLang="zh-CN" dirty="0"/>
              <a:t>应用，是应用最广泛的协议</a:t>
            </a:r>
          </a:p>
        </p:txBody>
      </p:sp>
      <p:sp>
        <p:nvSpPr>
          <p:cNvPr id="7" name="Rectangle 2">
            <a:extLst>
              <a:ext uri="{FF2B5EF4-FFF2-40B4-BE49-F238E27FC236}">
                <a16:creationId xmlns:a16="http://schemas.microsoft.com/office/drawing/2014/main" id="{76629DD7-0BED-4440-B7E4-1B9FD42E11C1}"/>
              </a:ext>
            </a:extLst>
          </p:cNvPr>
          <p:cNvSpPr txBox="1">
            <a:spLocks noChangeArrowheads="1"/>
          </p:cNvSpPr>
          <p:nvPr/>
        </p:nvSpPr>
        <p:spPr>
          <a:xfrm>
            <a:off x="473765" y="17296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200" kern="1200">
                <a:solidFill>
                  <a:schemeClr val="bg1"/>
                </a:solidFill>
                <a:latin typeface="+mj-ea"/>
                <a:ea typeface="+mj-ea"/>
                <a:cs typeface="+mj-cs"/>
              </a:defRPr>
            </a:lvl1pPr>
          </a:lstStyle>
          <a:p>
            <a:r>
              <a:rPr lang="en-US" altLang="zh-CN" dirty="0"/>
              <a:t>1.1.2  WWW</a:t>
            </a:r>
            <a:r>
              <a:rPr lang="zh-CN" altLang="zh-CN" dirty="0"/>
              <a:t>简介</a:t>
            </a:r>
            <a:endParaRPr lang="zh-CN"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页脚占位符 3">
            <a:extLst>
              <a:ext uri="{FF2B5EF4-FFF2-40B4-BE49-F238E27FC236}">
                <a16:creationId xmlns:a16="http://schemas.microsoft.com/office/drawing/2014/main" id="{30F44CCD-387D-4E78-8479-A3F7DDC72376}"/>
              </a:ext>
            </a:extLst>
          </p:cNvPr>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8195" name="Rectangle 2">
            <a:extLst>
              <a:ext uri="{FF2B5EF4-FFF2-40B4-BE49-F238E27FC236}">
                <a16:creationId xmlns:a16="http://schemas.microsoft.com/office/drawing/2014/main" id="{948A44CD-E1D9-4E66-AFAE-4B1043301289}"/>
              </a:ext>
            </a:extLst>
          </p:cNvPr>
          <p:cNvSpPr>
            <a:spLocks noGrp="1" noChangeArrowheads="1"/>
          </p:cNvSpPr>
          <p:nvPr>
            <p:ph type="title" idx="4294967295"/>
          </p:nvPr>
        </p:nvSpPr>
        <p:spPr>
          <a:xfrm>
            <a:off x="0" y="365125"/>
            <a:ext cx="10515600" cy="1325563"/>
          </a:xfrm>
        </p:spPr>
        <p:txBody>
          <a:bodyPr/>
          <a:lstStyle/>
          <a:p>
            <a:r>
              <a:rPr lang="en-US" altLang="zh-CN" dirty="0"/>
              <a:t>1.1.3</a:t>
            </a:r>
            <a:r>
              <a:rPr lang="zh-CN" altLang="zh-CN" dirty="0"/>
              <a:t>服务器与浏览器</a:t>
            </a:r>
            <a:endParaRPr lang="zh-CN" altLang="en-US" dirty="0"/>
          </a:p>
        </p:txBody>
      </p:sp>
      <p:sp>
        <p:nvSpPr>
          <p:cNvPr id="8196" name="Rectangle 3">
            <a:extLst>
              <a:ext uri="{FF2B5EF4-FFF2-40B4-BE49-F238E27FC236}">
                <a16:creationId xmlns:a16="http://schemas.microsoft.com/office/drawing/2014/main" id="{BF6A8213-DC18-4C25-9766-8E4542D71A73}"/>
              </a:ext>
            </a:extLst>
          </p:cNvPr>
          <p:cNvSpPr>
            <a:spLocks noGrp="1" noChangeArrowheads="1"/>
          </p:cNvSpPr>
          <p:nvPr>
            <p:ph type="body" idx="4294967295"/>
          </p:nvPr>
        </p:nvSpPr>
        <p:spPr>
          <a:xfrm>
            <a:off x="502754" y="1565829"/>
            <a:ext cx="10515600" cy="4351338"/>
          </a:xfrm>
        </p:spPr>
        <p:txBody>
          <a:bodyPr>
            <a:normAutofit/>
          </a:bodyPr>
          <a:lstStyle/>
          <a:p>
            <a:r>
              <a:rPr lang="zh-CN" altLang="zh-CN" dirty="0"/>
              <a:t>浏览器是一种用于检索并展示万维网信息资源的应用程序。这些信息资源可为网页、图片、影音或其他内容，它们由统一资源标志符标志。</a:t>
            </a:r>
            <a:endParaRPr lang="en-US" altLang="zh-CN" dirty="0"/>
          </a:p>
          <a:p>
            <a:r>
              <a:rPr lang="zh-CN" altLang="zh-CN" dirty="0"/>
              <a:t>内容信息提供者的计算机称为“服务器”，用户使用浏览器</a:t>
            </a:r>
            <a:r>
              <a:rPr lang="en-US" altLang="zh-CN" dirty="0"/>
              <a:t>(</a:t>
            </a:r>
            <a:r>
              <a:rPr lang="zh-CN" altLang="zh-CN" dirty="0"/>
              <a:t>如</a:t>
            </a:r>
            <a:r>
              <a:rPr lang="en-US" altLang="zh-CN" dirty="0"/>
              <a:t> 360</a:t>
            </a:r>
            <a:r>
              <a:rPr lang="zh-CN" altLang="zh-CN" dirty="0"/>
              <a:t>浏览器</a:t>
            </a:r>
            <a:r>
              <a:rPr lang="en-US" altLang="zh-CN" dirty="0"/>
              <a:t>)</a:t>
            </a:r>
            <a:r>
              <a:rPr lang="zh-CN" altLang="zh-CN" dirty="0"/>
              <a:t>程序通过网络获取上面的文件以及其他信息。服务器可以同时供许多不同的人</a:t>
            </a:r>
            <a:r>
              <a:rPr lang="en-US" altLang="zh-CN" dirty="0"/>
              <a:t>(</a:t>
            </a:r>
            <a:r>
              <a:rPr lang="zh-CN" altLang="zh-CN" dirty="0"/>
              <a:t>浏览器</a:t>
            </a:r>
            <a:r>
              <a:rPr lang="en-US" altLang="zh-CN" dirty="0"/>
              <a:t>)</a:t>
            </a:r>
            <a:r>
              <a:rPr lang="zh-CN" altLang="zh-CN" dirty="0"/>
              <a:t>访问。</a:t>
            </a:r>
          </a:p>
          <a:p>
            <a:endParaRPr lang="zh-CN" altLang="zh-C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1.1.4</a:t>
            </a:r>
            <a:r>
              <a:rPr lang="zh-CN" altLang="zh-CN" dirty="0"/>
              <a:t>网页和网站</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1.</a:t>
            </a:r>
            <a:r>
              <a:rPr lang="zh-CN" altLang="zh-CN" dirty="0"/>
              <a:t>网页与网站的关系</a:t>
            </a:r>
          </a:p>
          <a:p>
            <a:r>
              <a:rPr lang="zh-CN" altLang="zh-CN" dirty="0"/>
              <a:t>网页是构建</a:t>
            </a:r>
            <a:r>
              <a:rPr lang="en-US" altLang="zh-CN" dirty="0"/>
              <a:t>www</a:t>
            </a:r>
            <a:r>
              <a:rPr lang="zh-CN" altLang="zh-CN" dirty="0"/>
              <a:t>的基本单位。网页中包含</a:t>
            </a:r>
            <a:r>
              <a:rPr lang="en-US" altLang="zh-CN" dirty="0"/>
              <a:t>”</a:t>
            </a:r>
            <a:r>
              <a:rPr lang="zh-CN" altLang="zh-CN" dirty="0"/>
              <a:t>超链接</a:t>
            </a:r>
            <a:r>
              <a:rPr lang="en-US" altLang="zh-CN" dirty="0"/>
              <a:t>”</a:t>
            </a:r>
            <a:r>
              <a:rPr lang="zh-CN" altLang="zh-CN" dirty="0"/>
              <a:t>，鼠标通过点击已经定义好的关键字或图形，就可以自动跳转到相应的文件，获得相应的信息，从而实现网页与网页之间的链接，通过超链接连接起来的一系列逻辑上可以视为一个整体的页面则叫做“网站”。</a:t>
            </a:r>
            <a:endParaRPr lang="en-US" altLang="zh-CN" dirty="0"/>
          </a:p>
          <a:p>
            <a:r>
              <a:rPr lang="en-US" altLang="zh-CN" dirty="0"/>
              <a:t>2.</a:t>
            </a:r>
            <a:r>
              <a:rPr lang="zh-CN" altLang="zh-CN" dirty="0"/>
              <a:t>网站的基本构成</a:t>
            </a:r>
          </a:p>
          <a:p>
            <a:r>
              <a:rPr lang="zh-CN" altLang="zh-CN" dirty="0"/>
              <a:t>网站</a:t>
            </a:r>
            <a:r>
              <a:rPr lang="en-US" altLang="zh-CN" dirty="0"/>
              <a:t>( Website)</a:t>
            </a:r>
            <a:r>
              <a:rPr lang="zh-CN" altLang="zh-CN" dirty="0"/>
              <a:t>是指在因特网上，根据一定的规则，使用</a:t>
            </a:r>
            <a:r>
              <a:rPr lang="en-US" altLang="zh-CN" dirty="0"/>
              <a:t>HTML</a:t>
            </a:r>
            <a:r>
              <a:rPr lang="zh-CN" altLang="zh-CN" dirty="0"/>
              <a:t>等工具制作的用于展示特定内容的相关网页的集合。人们可以通过网页浏览器来访问网站，获取需要的资讯或享受网络服务。</a:t>
            </a:r>
          </a:p>
          <a:p>
            <a:r>
              <a:rPr lang="zh-CN" altLang="zh-CN" dirty="0"/>
              <a:t>网站由域名</a:t>
            </a:r>
            <a:r>
              <a:rPr lang="en-US" altLang="zh-CN" dirty="0"/>
              <a:t>( Domain Name)</a:t>
            </a:r>
            <a:r>
              <a:rPr lang="zh-CN" altLang="zh-CN" dirty="0"/>
              <a:t>、网站空间、网页三部分组成。</a:t>
            </a:r>
            <a:endParaRPr lang="en-US" altLang="zh-CN" dirty="0"/>
          </a:p>
          <a:p>
            <a:r>
              <a:rPr lang="en-US" altLang="zh-CN" dirty="0"/>
              <a:t>3.</a:t>
            </a:r>
            <a:r>
              <a:rPr lang="zh-CN" altLang="zh-CN" dirty="0"/>
              <a:t>网页的基本元素</a:t>
            </a:r>
          </a:p>
          <a:p>
            <a:endParaRPr lang="zh-CN" altLang="zh-C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1.1.4</a:t>
            </a:r>
            <a:r>
              <a:rPr lang="zh-CN" altLang="zh-CN" dirty="0"/>
              <a:t>网页和网站</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4</a:t>
            </a:r>
            <a:r>
              <a:rPr lang="zh-CN" altLang="zh-CN" dirty="0"/>
              <a:t>、网页的分类</a:t>
            </a:r>
          </a:p>
          <a:p>
            <a:r>
              <a:rPr lang="zh-CN" altLang="zh-CN" dirty="0"/>
              <a:t>网页可以从技术上分为静态网页和动态网页。</a:t>
            </a:r>
            <a:endParaRPr lang="en-US" altLang="zh-CN" dirty="0"/>
          </a:p>
          <a:p>
            <a:r>
              <a:rPr lang="zh-CN" altLang="zh-CN" dirty="0"/>
              <a:t>在网页设计中，纯粹的</a:t>
            </a:r>
            <a:r>
              <a:rPr lang="en-US" altLang="zh-CN" dirty="0"/>
              <a:t>HTML</a:t>
            </a:r>
            <a:r>
              <a:rPr lang="zh-CN" altLang="zh-CN" dirty="0"/>
              <a:t>格式的网页通常被称为“静态网页”，扩展名是</a:t>
            </a:r>
            <a:r>
              <a:rPr lang="en-US" altLang="zh-CN" dirty="0"/>
              <a:t>htm</a:t>
            </a:r>
            <a:r>
              <a:rPr lang="zh-CN" altLang="zh-CN" dirty="0"/>
              <a:t>、</a:t>
            </a:r>
            <a:r>
              <a:rPr lang="en-US" altLang="zh-CN" dirty="0"/>
              <a:t>html</a:t>
            </a:r>
          </a:p>
          <a:p>
            <a:r>
              <a:rPr lang="zh-CN" altLang="zh-CN" dirty="0"/>
              <a:t>所谓动态网页是指网页文件里包含了程序代码，通过后台数据与</a:t>
            </a:r>
            <a:r>
              <a:rPr lang="en-US" altLang="zh-CN" dirty="0"/>
              <a:t>web</a:t>
            </a:r>
            <a:r>
              <a:rPr lang="zh-CN" altLang="zh-CN" dirty="0"/>
              <a:t>服务器的的值息交互，由后台数据库提供实时数据更新和数据查询服务。网页的后缀名一般根据不同的程序设计语言而有所不同，如常见的有</a:t>
            </a:r>
            <a:r>
              <a:rPr lang="en-US" altLang="zh-CN" dirty="0"/>
              <a:t>.asp</a:t>
            </a:r>
            <a:r>
              <a:rPr lang="zh-CN" altLang="zh-CN" dirty="0"/>
              <a:t>、</a:t>
            </a:r>
            <a:r>
              <a:rPr lang="en-US" altLang="zh-CN" dirty="0"/>
              <a:t>.</a:t>
            </a:r>
            <a:r>
              <a:rPr lang="en-US" altLang="zh-CN" dirty="0" err="1"/>
              <a:t>jsp</a:t>
            </a:r>
            <a:r>
              <a:rPr lang="zh-CN" altLang="zh-CN" dirty="0"/>
              <a:t>、</a:t>
            </a:r>
            <a:r>
              <a:rPr lang="en-US" altLang="zh-CN" dirty="0"/>
              <a:t>.php</a:t>
            </a:r>
            <a:r>
              <a:rPr lang="zh-CN" altLang="zh-CN" dirty="0"/>
              <a:t>、</a:t>
            </a:r>
            <a:r>
              <a:rPr lang="en-US" altLang="zh-CN" dirty="0"/>
              <a:t>.</a:t>
            </a:r>
            <a:r>
              <a:rPr lang="en-US" altLang="zh-CN" dirty="0" err="1"/>
              <a:t>perl</a:t>
            </a:r>
            <a:r>
              <a:rPr lang="zh-CN" altLang="zh-CN" dirty="0"/>
              <a:t>等</a:t>
            </a:r>
          </a:p>
          <a:p>
            <a:endParaRPr lang="zh-CN" altLang="zh-CN" dirty="0"/>
          </a:p>
        </p:txBody>
      </p:sp>
    </p:spTree>
    <p:extLst>
      <p:ext uri="{BB962C8B-B14F-4D97-AF65-F5344CB8AC3E}">
        <p14:creationId xmlns:p14="http://schemas.microsoft.com/office/powerpoint/2010/main" val="24591982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a:extLst>
              <a:ext uri="{FF2B5EF4-FFF2-40B4-BE49-F238E27FC236}">
                <a16:creationId xmlns:a16="http://schemas.microsoft.com/office/drawing/2014/main" id="{DD242AF1-E9EF-40B0-BF57-4085F9338E37}"/>
              </a:ext>
            </a:extLst>
          </p:cNvPr>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p>
        </p:txBody>
      </p:sp>
      <p:sp>
        <p:nvSpPr>
          <p:cNvPr id="11267" name="Rectangle 2">
            <a:extLst>
              <a:ext uri="{FF2B5EF4-FFF2-40B4-BE49-F238E27FC236}">
                <a16:creationId xmlns:a16="http://schemas.microsoft.com/office/drawing/2014/main" id="{F8483201-BCCD-4067-AED1-1439BD21EB9E}"/>
              </a:ext>
            </a:extLst>
          </p:cNvPr>
          <p:cNvSpPr>
            <a:spLocks noGrp="1" noChangeArrowheads="1"/>
          </p:cNvSpPr>
          <p:nvPr>
            <p:ph type="title" idx="4294967295"/>
          </p:nvPr>
        </p:nvSpPr>
        <p:spPr>
          <a:xfrm>
            <a:off x="0" y="365125"/>
            <a:ext cx="10515600" cy="1325563"/>
          </a:xfrm>
        </p:spPr>
        <p:txBody>
          <a:bodyPr/>
          <a:lstStyle/>
          <a:p>
            <a:r>
              <a:rPr lang="en-US" altLang="zh-CN" dirty="0"/>
              <a:t>1.2</a:t>
            </a:r>
            <a:r>
              <a:rPr lang="zh-CN" altLang="zh-CN" dirty="0"/>
              <a:t>常用网页设计软件及工具</a:t>
            </a:r>
          </a:p>
        </p:txBody>
      </p:sp>
      <p:sp>
        <p:nvSpPr>
          <p:cNvPr id="11268" name="Rectangle 3">
            <a:extLst>
              <a:ext uri="{FF2B5EF4-FFF2-40B4-BE49-F238E27FC236}">
                <a16:creationId xmlns:a16="http://schemas.microsoft.com/office/drawing/2014/main" id="{6DC6DA71-45C7-45C6-9835-1FADD378653D}"/>
              </a:ext>
            </a:extLst>
          </p:cNvPr>
          <p:cNvSpPr>
            <a:spLocks noGrp="1" noChangeArrowheads="1"/>
          </p:cNvSpPr>
          <p:nvPr>
            <p:ph type="body" idx="4294967295"/>
          </p:nvPr>
        </p:nvSpPr>
        <p:spPr>
          <a:xfrm>
            <a:off x="838200" y="1438897"/>
            <a:ext cx="10515600" cy="4665662"/>
          </a:xfrm>
        </p:spPr>
        <p:txBody>
          <a:bodyPr>
            <a:noAutofit/>
          </a:bodyPr>
          <a:lstStyle/>
          <a:p>
            <a:r>
              <a:rPr lang="en-US" altLang="zh-CN" dirty="0"/>
              <a:t> </a:t>
            </a:r>
            <a:r>
              <a:rPr lang="en-US" altLang="zh-CN" dirty="0" err="1"/>
              <a:t>dreamwever</a:t>
            </a:r>
            <a:endParaRPr lang="zh-CN" altLang="zh-CN" dirty="0"/>
          </a:p>
          <a:p>
            <a:r>
              <a:rPr lang="en-US" altLang="zh-CN" dirty="0"/>
              <a:t>Dreamweaver</a:t>
            </a:r>
            <a:r>
              <a:rPr lang="zh-CN" altLang="zh-CN" dirty="0"/>
              <a:t>是一款网页设计软件，具有可视化的操作环境，可以实现所见即所得的网页设计效果。</a:t>
            </a:r>
          </a:p>
        </p:txBody>
      </p:sp>
      <p:pic>
        <p:nvPicPr>
          <p:cNvPr id="5" name="图片 4">
            <a:extLst>
              <a:ext uri="{FF2B5EF4-FFF2-40B4-BE49-F238E27FC236}">
                <a16:creationId xmlns:a16="http://schemas.microsoft.com/office/drawing/2014/main" id="{11F6F1F2-EA2B-4E84-8366-DE5BAC877717}"/>
              </a:ext>
            </a:extLst>
          </p:cNvPr>
          <p:cNvPicPr/>
          <p:nvPr/>
        </p:nvPicPr>
        <p:blipFill>
          <a:blip r:embed="rId2">
            <a:extLst>
              <a:ext uri="{28A0092B-C50C-407E-A947-70E740481C1C}">
                <a14:useLocalDpi xmlns:a14="http://schemas.microsoft.com/office/drawing/2010/main" val="0"/>
              </a:ext>
            </a:extLst>
          </a:blip>
          <a:stretch>
            <a:fillRect/>
          </a:stretch>
        </p:blipFill>
        <p:spPr>
          <a:xfrm>
            <a:off x="3081473" y="3099269"/>
            <a:ext cx="5274310" cy="3131185"/>
          </a:xfrm>
          <a:prstGeom prst="rect">
            <a:avLst/>
          </a:prstGeom>
        </p:spPr>
      </p:pic>
    </p:spTree>
    <p:extLst>
      <p:ext uri="{BB962C8B-B14F-4D97-AF65-F5344CB8AC3E}">
        <p14:creationId xmlns:p14="http://schemas.microsoft.com/office/powerpoint/2010/main" val="57105411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ags/tag2.xml><?xml version="1.0" encoding="utf-8"?>
<p:tagLst xmlns:a="http://schemas.openxmlformats.org/drawingml/2006/main" xmlns:r="http://schemas.openxmlformats.org/officeDocument/2006/relationships" xmlns:p="http://schemas.openxmlformats.org/presentationml/2006/main">
  <p:tag name="PA" val="v5.2.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12624</TotalTime>
  <Words>1631</Words>
  <Application>Microsoft Office PowerPoint</Application>
  <PresentationFormat>宽屏</PresentationFormat>
  <Paragraphs>114</Paragraphs>
  <Slides>21</Slides>
  <Notes>1</Notes>
  <HiddenSlides>0</HiddenSlides>
  <MMClips>1</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21</vt:i4>
      </vt:variant>
    </vt:vector>
  </HeadingPairs>
  <TitlesOfParts>
    <vt:vector size="32" baseType="lpstr">
      <vt:lpstr>宋体</vt:lpstr>
      <vt:lpstr>Wingdings</vt:lpstr>
      <vt:lpstr>Arial</vt:lpstr>
      <vt:lpstr>Calibri</vt:lpstr>
      <vt:lpstr>黑体</vt:lpstr>
      <vt:lpstr>等线</vt:lpstr>
      <vt:lpstr>Verdana</vt:lpstr>
      <vt:lpstr>A思源黑体—06</vt:lpstr>
      <vt:lpstr>思源黑体 Light</vt:lpstr>
      <vt:lpstr>Office 主题​​</vt:lpstr>
      <vt:lpstr>自定义设计方案</vt:lpstr>
      <vt:lpstr>PowerPoint 演示文稿</vt:lpstr>
      <vt:lpstr>本章内容</vt:lpstr>
      <vt:lpstr>  教学目标</vt:lpstr>
      <vt:lpstr>1.1   web基础知识 </vt:lpstr>
      <vt:lpstr>PowerPoint 演示文稿</vt:lpstr>
      <vt:lpstr>1.1.3服务器与浏览器</vt:lpstr>
      <vt:lpstr>1.1.4网页和网站</vt:lpstr>
      <vt:lpstr>1.1.4网页和网站</vt:lpstr>
      <vt:lpstr>1.2常用网页设计软件及工具</vt:lpstr>
      <vt:lpstr>1.2常用网页设计软件及工具</vt:lpstr>
      <vt:lpstr>1.2常用网页设计软件及工具</vt:lpstr>
      <vt:lpstr>1.2常用网页设计软件及工具</vt:lpstr>
      <vt:lpstr>1.3网站制作技术</vt:lpstr>
      <vt:lpstr>1.3.2网页脚本语言 </vt:lpstr>
      <vt:lpstr>1.3.2网页脚本语言</vt:lpstr>
      <vt:lpstr>1.3.3动态网页编程技术</vt:lpstr>
      <vt:lpstr>1.4网站制作流程</vt:lpstr>
      <vt:lpstr>1.4网站制作流程</vt:lpstr>
      <vt:lpstr>1.4网站制作流程</vt:lpstr>
      <vt:lpstr>1.5  课后习题</vt:lpstr>
      <vt:lpstr>1.6  课堂小结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六 为</dc:creator>
  <cp:lastModifiedBy>wy</cp:lastModifiedBy>
  <cp:revision>1293</cp:revision>
  <dcterms:created xsi:type="dcterms:W3CDTF">2018-10-10T05:36:01Z</dcterms:created>
  <dcterms:modified xsi:type="dcterms:W3CDTF">2019-11-24T15:20:53Z</dcterms:modified>
</cp:coreProperties>
</file>

<file path=docProps/thumbnail.jpeg>
</file>